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  <p:sldMasterId id="2147483707" r:id="rId6"/>
    <p:sldMasterId id="2147483721" r:id="rId7"/>
    <p:sldMasterId id="2147483735" r:id="rId8"/>
    <p:sldMasterId id="2147483749" r:id="rId9"/>
  </p:sldMasterIdLst>
  <p:notesMasterIdLst>
    <p:notesMasterId r:id="rId29"/>
  </p:notesMasterIdLst>
  <p:handoutMasterIdLst>
    <p:handoutMasterId r:id="rId30"/>
  </p:handoutMasterIdLst>
  <p:sldIdLst>
    <p:sldId id="341" r:id="rId10"/>
    <p:sldId id="329" r:id="rId11"/>
    <p:sldId id="349" r:id="rId12"/>
    <p:sldId id="350" r:id="rId13"/>
    <p:sldId id="358" r:id="rId14"/>
    <p:sldId id="354" r:id="rId15"/>
    <p:sldId id="328" r:id="rId16"/>
    <p:sldId id="333" r:id="rId17"/>
    <p:sldId id="334" r:id="rId18"/>
    <p:sldId id="342" r:id="rId19"/>
    <p:sldId id="343" r:id="rId20"/>
    <p:sldId id="364" r:id="rId21"/>
    <p:sldId id="362" r:id="rId22"/>
    <p:sldId id="361" r:id="rId23"/>
    <p:sldId id="359" r:id="rId24"/>
    <p:sldId id="351" r:id="rId25"/>
    <p:sldId id="363" r:id="rId26"/>
    <p:sldId id="345" r:id="rId27"/>
    <p:sldId id="36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89C6D8-2D9F-46D1-9CAE-BA15ADBE4C39}">
          <p14:sldIdLst>
            <p14:sldId id="341"/>
            <p14:sldId id="329"/>
            <p14:sldId id="349"/>
            <p14:sldId id="350"/>
            <p14:sldId id="358"/>
            <p14:sldId id="354"/>
            <p14:sldId id="328"/>
            <p14:sldId id="333"/>
            <p14:sldId id="334"/>
            <p14:sldId id="342"/>
            <p14:sldId id="343"/>
            <p14:sldId id="364"/>
            <p14:sldId id="362"/>
            <p14:sldId id="361"/>
            <p14:sldId id="359"/>
            <p14:sldId id="351"/>
            <p14:sldId id="363"/>
            <p14:sldId id="345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HOMME REGINE" initials="BR" lastIdx="10" clrIdx="0"/>
  <p:cmAuthor id="2" name="Laura Maroto" initials="LM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3CD"/>
    <a:srgbClr val="778993"/>
    <a:srgbClr val="FFC000"/>
    <a:srgbClr val="EAEAEA"/>
    <a:srgbClr val="00FF00"/>
    <a:srgbClr val="84B819"/>
    <a:srgbClr val="5AB0E0"/>
    <a:srgbClr val="87D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1" autoAdjust="0"/>
    <p:restoredTop sz="93979" autoAdjust="0"/>
  </p:normalViewPr>
  <p:slideViewPr>
    <p:cSldViewPr>
      <p:cViewPr varScale="1">
        <p:scale>
          <a:sx n="66" d="100"/>
          <a:sy n="66" d="100"/>
        </p:scale>
        <p:origin x="56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5C8A9D-EFF0-49DE-9752-AF2E015AD2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A815D-4CE5-4380-8311-9654C6F166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FDECE-D16D-40BF-A83D-B122D61E5C87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F1D1D-67AB-42AA-8A8B-1BBD58F5B2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49882-3C92-4956-803B-C089C25EED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23B5B-5889-41F1-B877-047E58D667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9EBD8-DB04-4F2B-8F1C-5610DE46D51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2E8DA-65D6-4020-A00A-C349F34EDFC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4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Régine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81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Nicole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3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Nicole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22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Régine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A2859-D4D0-4D94-B419-F1E4AA7D448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32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Régine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50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Régine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2E8DA-65D6-4020-A00A-C349F34EDF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370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Régine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62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Régine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7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Régine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0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Régine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2E8DA-65D6-4020-A00A-C349F34EDF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2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A2859-D4D0-4D94-B419-F1E4AA7D448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51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Nicole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0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Nicole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10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Nicole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52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Nicole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2E8DA-65D6-4020-A00A-C349F34EDF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1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4.png"/><Relationship Id="rId16" Type="http://schemas.openxmlformats.org/officeDocument/2006/relationships/image" Target="../media/image17.jpeg"/><Relationship Id="rId20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4.png"/><Relationship Id="rId16" Type="http://schemas.openxmlformats.org/officeDocument/2006/relationships/image" Target="../media/image17.jpeg"/><Relationship Id="rId20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4.png"/><Relationship Id="rId16" Type="http://schemas.openxmlformats.org/officeDocument/2006/relationships/image" Target="../media/image17.jpeg"/><Relationship Id="rId20" Type="http://schemas.openxmlformats.org/officeDocument/2006/relationships/image" Target="../media/image2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4.png"/><Relationship Id="rId16" Type="http://schemas.openxmlformats.org/officeDocument/2006/relationships/image" Target="../media/image17.jpeg"/><Relationship Id="rId20" Type="http://schemas.openxmlformats.org/officeDocument/2006/relationships/image" Target="../media/image2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20" Type="http://schemas.openxmlformats.org/officeDocument/2006/relationships/image" Target="../media/image2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2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23.jpeg"/><Relationship Id="rId1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A42BD-9098-4BC8-BD7F-5C5521C3B5F6}"/>
              </a:ext>
            </a:extLst>
          </p:cNvPr>
          <p:cNvSpPr/>
          <p:nvPr userDrawn="1"/>
        </p:nvSpPr>
        <p:spPr>
          <a:xfrm>
            <a:off x="685800" y="1142999"/>
            <a:ext cx="6324600" cy="3352801"/>
          </a:xfrm>
          <a:prstGeom prst="roundRect">
            <a:avLst>
              <a:gd name="adj" fmla="val 7147"/>
            </a:avLst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83586"/>
            <a:ext cx="6172200" cy="273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n w="0" cap="rnd">
                  <a:noFill/>
                </a:ln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648200"/>
            <a:ext cx="5867400" cy="1066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7789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2694962" y="228600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6141"/>
            <a:ext cx="514631" cy="343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AD0234-F2FD-406A-AE8C-EFEE140BA91B}"/>
              </a:ext>
            </a:extLst>
          </p:cNvPr>
          <p:cNvSpPr/>
          <p:nvPr userDrawn="1"/>
        </p:nvSpPr>
        <p:spPr>
          <a:xfrm>
            <a:off x="1271281" y="6286141"/>
            <a:ext cx="6525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kern="12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This project has received funding from the European Union’s Horizon 2020 </a:t>
            </a:r>
            <a:br>
              <a:rPr lang="en-US" sz="1100" kern="12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</a:br>
            <a:r>
              <a:rPr lang="en-US" sz="1100" kern="12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research and innovation </a:t>
            </a:r>
            <a:r>
              <a:rPr lang="en-US" sz="1100" kern="1200" dirty="0" err="1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programme</a:t>
            </a:r>
            <a:r>
              <a:rPr lang="en-US" sz="1100" kern="12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+mn-cs"/>
              </a:rPr>
              <a:t> under grant agreement No 774309.</a:t>
            </a:r>
            <a:endParaRPr lang="en-GB" sz="1100" kern="1200" dirty="0">
              <a:solidFill>
                <a:srgbClr val="778993"/>
              </a:solidFill>
              <a:latin typeface="MS UI Gothic" panose="020B0600070205080204" pitchFamily="34" charset="-128"/>
              <a:ea typeface="MS UI 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57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9738"/>
            <a:ext cx="5486400" cy="712462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47BB20-2C3A-476C-9049-A71B6197164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F164F0A-A348-4E32-B6D4-9D2B5C7C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147F964-BBA5-49EB-AE0D-16897E892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215EDA-4951-4453-9F6F-9D3F48211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03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49512B-F3B3-4612-9505-8538787918D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455FCC-1EEF-4057-B565-651B7D54EBC9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3CF12A-6DFF-4C45-B417-A0FBD82D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4BD3CCAC-3B81-48AF-844D-7AFABD2B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770A1FC-7902-4C5B-94A4-B890455C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00256D6-3B9B-4D3F-A8D8-201461AF9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4" name="Groupe 13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0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lIns="90000" tIns="684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2A8DA9-C001-4CD1-A825-F8B6EFDB907D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B67ECAD-829E-47FA-936B-C66C1B08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F6D242-4E7E-4A7C-B8F0-9E5417C7F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E25ED-F544-466E-ADE8-BE404045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1" name="Groupe 10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08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F98673-438F-4CC9-B5A1-7EA18A242537}"/>
              </a:ext>
            </a:extLst>
          </p:cNvPr>
          <p:cNvSpPr/>
          <p:nvPr userDrawn="1"/>
        </p:nvSpPr>
        <p:spPr>
          <a:xfrm>
            <a:off x="5460798" y="533399"/>
            <a:ext cx="3545008" cy="6096001"/>
          </a:xfrm>
          <a:prstGeom prst="roundRect">
            <a:avLst>
              <a:gd name="adj" fmla="val 6104"/>
            </a:avLst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Project Coordinator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Regine Belhomme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EDF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T + 33 (0)1 78 19 41 24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regine.belhomme@edf.fr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Office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Elizabeth Haddad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ARTTIC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magnitude-arttic@eurtd.com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website</a:t>
            </a:r>
            <a:b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https://www.magnitude-project.eu/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3DB9B-C596-4C49-B63D-76A8E1E18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662" y="1951357"/>
            <a:ext cx="855432" cy="366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F4235-5974-46D1-BD53-ACBCDE2F5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5178" y="3777298"/>
            <a:ext cx="1040604" cy="288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511CCE-92FC-427F-BE62-A275BC383F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0369" y="4989884"/>
            <a:ext cx="1035161" cy="732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286ADF-7351-4EFE-92AD-27223448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3264" b="26239"/>
          <a:stretch/>
        </p:blipFill>
        <p:spPr>
          <a:xfrm>
            <a:off x="528662" y="3290960"/>
            <a:ext cx="903320" cy="454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198AA-D718-45BA-A1A4-EA1A68076F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8662" y="4824361"/>
            <a:ext cx="946608" cy="434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7E33E-8494-422D-95D3-EBCC8ED1067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662" y="5557855"/>
            <a:ext cx="906713" cy="3848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E431A-A8F4-4F16-A8AA-45F29349C4E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50529" y="4514702"/>
            <a:ext cx="915253" cy="420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B0750-3F85-4A14-9223-A0BAC85AD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0460" t="11092"/>
          <a:stretch/>
        </p:blipFill>
        <p:spPr>
          <a:xfrm>
            <a:off x="2232861" y="2665502"/>
            <a:ext cx="1110177" cy="5307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4C25C1-FC63-4A02-B6B5-DE3A9F1464F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114800" y="5384558"/>
            <a:ext cx="1050982" cy="6169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0CD513-7375-4581-BBD5-244EFC80E59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74305" y="4385454"/>
            <a:ext cx="1227289" cy="3190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9F960B-3723-4F67-BA72-C496F4D952F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57758" y="2035677"/>
            <a:ext cx="1060383" cy="3444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DD78EA-D038-42B6-9869-BA8C4C0C9A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25616" y="2009383"/>
            <a:ext cx="940166" cy="5859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A56E60-E27A-4DCC-B547-F31FEEA04FA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10766" y="3044493"/>
            <a:ext cx="1155016" cy="28364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57A5083-08AB-453B-8116-1998690C29F7}"/>
              </a:ext>
            </a:extLst>
          </p:cNvPr>
          <p:cNvSpPr/>
          <p:nvPr userDrawn="1"/>
        </p:nvSpPr>
        <p:spPr>
          <a:xfrm>
            <a:off x="142168" y="533400"/>
            <a:ext cx="5146609" cy="6096000"/>
          </a:xfrm>
          <a:prstGeom prst="roundRect">
            <a:avLst>
              <a:gd name="adj" fmla="val 543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CE360-D2AE-4186-87A2-85CEA090FC1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14" y="32053"/>
            <a:ext cx="2310273" cy="16002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6038A0-C235-413D-967B-264675BCB109}"/>
              </a:ext>
            </a:extLst>
          </p:cNvPr>
          <p:cNvSpPr/>
          <p:nvPr userDrawn="1"/>
        </p:nvSpPr>
        <p:spPr>
          <a:xfrm>
            <a:off x="1579877" y="6066163"/>
            <a:ext cx="2124446" cy="791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97584-94E3-4DFF-93CE-CE3C3C43DA5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991488"/>
            <a:ext cx="1078737" cy="71411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33ADE96-C696-42A8-91E6-C6308E961868}"/>
              </a:ext>
            </a:extLst>
          </p:cNvPr>
          <p:cNvSpPr/>
          <p:nvPr userDrawn="1"/>
        </p:nvSpPr>
        <p:spPr>
          <a:xfrm>
            <a:off x="6314156" y="503563"/>
            <a:ext cx="2124446" cy="11286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7899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330795-AA60-4F75-8707-8A1CA1E3089C}"/>
              </a:ext>
            </a:extLst>
          </p:cNvPr>
          <p:cNvSpPr/>
          <p:nvPr userDrawn="1"/>
        </p:nvSpPr>
        <p:spPr>
          <a:xfrm>
            <a:off x="5675271" y="6096000"/>
            <a:ext cx="31639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</a:t>
            </a:r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European Union’s H2020 Framework Programme </a:t>
            </a:r>
            <a:r>
              <a:rPr lang="en-GB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under grant agreement No 774309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42E95-76E7-4F63-BF83-41E7E3CD060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048969"/>
            <a:ext cx="1597314" cy="505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1BCCE-71C1-471D-A9F5-0668B6606FE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28662" y="2747572"/>
            <a:ext cx="1280940" cy="36661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93857B1-AA39-455A-97B3-67451CBFC6D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4" y="3971646"/>
            <a:ext cx="1237056" cy="6185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67" y="3482670"/>
            <a:ext cx="1357964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0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A42BD-9098-4BC8-BD7F-5C5521C3B5F6}"/>
              </a:ext>
            </a:extLst>
          </p:cNvPr>
          <p:cNvSpPr/>
          <p:nvPr userDrawn="1"/>
        </p:nvSpPr>
        <p:spPr>
          <a:xfrm>
            <a:off x="685800" y="1142999"/>
            <a:ext cx="6324600" cy="3352801"/>
          </a:xfrm>
          <a:prstGeom prst="roundRect">
            <a:avLst>
              <a:gd name="adj" fmla="val 7147"/>
            </a:avLst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83586"/>
            <a:ext cx="6172200" cy="273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n w="0" cap="rnd">
                  <a:noFill/>
                </a:ln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648200"/>
            <a:ext cx="5867400" cy="1066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7789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2694962" y="228600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6141"/>
            <a:ext cx="514631" cy="343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AD0234-F2FD-406A-AE8C-EFEE140BA91B}"/>
              </a:ext>
            </a:extLst>
          </p:cNvPr>
          <p:cNvSpPr/>
          <p:nvPr userDrawn="1"/>
        </p:nvSpPr>
        <p:spPr>
          <a:xfrm>
            <a:off x="1271281" y="6286141"/>
            <a:ext cx="6525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European Union’s Horizon 2020 </a:t>
            </a:r>
            <a:br>
              <a:rPr lang="en-US" sz="11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en-US" sz="11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research and innovation </a:t>
            </a:r>
            <a:r>
              <a:rPr lang="en-US" sz="1100" b="1" dirty="0" err="1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programme</a:t>
            </a:r>
            <a:r>
              <a:rPr lang="en-US" sz="11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under grant agreement No 774309</a:t>
            </a:r>
            <a: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.</a:t>
            </a:r>
            <a:endParaRPr lang="en-GB" sz="1100" dirty="0">
              <a:solidFill>
                <a:srgbClr val="778993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42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or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219200"/>
            <a:ext cx="57150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11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D3011B-974F-47F3-9DEF-BBAA708A9792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116"/>
            <a:ext cx="8229600" cy="4978731"/>
          </a:xfrm>
          <a:prstGeom prst="roundRect">
            <a:avLst>
              <a:gd name="adj" fmla="val 4639"/>
            </a:avLst>
          </a:prstGeom>
          <a:ln>
            <a:noFill/>
          </a:ln>
        </p:spPr>
        <p:txBody>
          <a:bodyPr>
            <a:normAutofit/>
          </a:bodyPr>
          <a:lstStyle>
            <a:lvl1pPr marL="342900" indent="-225425">
              <a:buClr>
                <a:srgbClr val="2693CD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778993"/>
                </a:solidFill>
              </a:defRPr>
            </a:lvl1pPr>
            <a:lvl2pPr marL="742950" indent="-285750">
              <a:buClr>
                <a:srgbClr val="2693CD"/>
              </a:buClr>
              <a:buFont typeface="Calibri" panose="020F0502020204030204" pitchFamily="34" charset="0"/>
              <a:buChar char="-"/>
              <a:defRPr sz="2400">
                <a:solidFill>
                  <a:srgbClr val="778993"/>
                </a:solidFill>
              </a:defRPr>
            </a:lvl2pPr>
            <a:lvl3pPr>
              <a:defRPr sz="2000">
                <a:solidFill>
                  <a:srgbClr val="778993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800">
                <a:solidFill>
                  <a:srgbClr val="778993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solidFill>
                  <a:srgbClr val="77899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876E0A7-FEC6-4FD5-9826-31F91FF4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7684DF70-EB2B-4D7D-9CA0-FAC7567C4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5E8EEF4D-EE6E-4519-A33E-AF7086BDB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3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9F98864-B687-4EA9-9563-4C71E38A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C2F1A0-EC73-4AF5-8D5B-8B17A694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3E59F2-537D-40B6-8F53-E383E3F55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3418862" y="739157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14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DA0808-153B-4E5E-9316-AEC7C365FF38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75E1DAB-27D9-43D3-A94F-4B6E5974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450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ED9CC81-0C2E-4268-B9F4-834AE6BC0C63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C413C01-FC45-4E86-9C8C-4981E354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7416E47-51F6-4CDB-95F2-4863242E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C20687-8980-4AE4-A5D9-F019C1E1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FE160F-8B28-452B-B5A7-EF282F13A48F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C49FBA-D0DF-4F43-ADA5-003B005E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718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or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219200"/>
            <a:ext cx="57150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1320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0681D0-561C-4A29-A877-DCAA031E5DE5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C493C0-78DB-4007-A98C-89E23068C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28186C-2CFC-473F-8FD3-F513CC9FF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F78BE4-27D1-498B-AC11-607E92C73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F73475-D30E-479E-BA90-2AAB373A92EA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2C26A59-CDC2-42C7-92DD-756F3206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3751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E8F0C-9C2D-4D01-9F0E-D876227F37CC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6669D6-2410-4F3C-AB93-CEE5BD7BE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E2B830-1BE8-4CA7-A16A-04A008170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FEB8F3-4535-452F-A03F-4808C328D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71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069650"/>
          </a:xfrm>
        </p:spPr>
        <p:txBody>
          <a:bodyPr lIns="720000" tIns="46800" anchor="ctr"/>
          <a:lstStyle>
            <a:lvl1pPr algn="l">
              <a:spcBef>
                <a:spcPts val="0"/>
              </a:spcBef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35A877-2F76-4E98-953D-D2EE681EB5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96F9855-8EDA-4E61-8534-DD646A53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6EDAD0-66C2-4B49-BBF9-C2D777C0A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4EA2F9E-D6A4-459F-A985-D640CF88C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145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9738"/>
            <a:ext cx="5486400" cy="712462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47BB20-2C3A-476C-9049-A71B6197164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F164F0A-A348-4E32-B6D4-9D2B5C7C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147F964-BBA5-49EB-AE0D-16897E892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215EDA-4951-4453-9F6F-9D3F48211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051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49512B-F3B3-4612-9505-8538787918D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455FCC-1EEF-4057-B565-651B7D54EBC9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3CF12A-6DFF-4C45-B417-A0FBD82D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4BD3CCAC-3B81-48AF-844D-7AFABD2B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770A1FC-7902-4C5B-94A4-B890455C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00256D6-3B9B-4D3F-A8D8-201461AF9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4" name="Groupe 13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962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lIns="90000" tIns="684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2A8DA9-C001-4CD1-A825-F8B6EFDB907D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B67ECAD-829E-47FA-936B-C66C1B08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F6D242-4E7E-4A7C-B8F0-9E5417C7F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E25ED-F544-466E-ADE8-BE404045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1" name="Groupe 10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18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F98673-438F-4CC9-B5A1-7EA18A242537}"/>
              </a:ext>
            </a:extLst>
          </p:cNvPr>
          <p:cNvSpPr/>
          <p:nvPr userDrawn="1"/>
        </p:nvSpPr>
        <p:spPr>
          <a:xfrm>
            <a:off x="5460798" y="533399"/>
            <a:ext cx="3545008" cy="6096001"/>
          </a:xfrm>
          <a:prstGeom prst="roundRect">
            <a:avLst>
              <a:gd name="adj" fmla="val 6104"/>
            </a:avLst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Project Coordinator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Regine Belhomme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EDF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T + 33 (0)1 78 19 41 24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regine.belhomme@edf.fr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Office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Elizabeth Haddad 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ARTTIC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magnitude-arttic@eurtd.com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website</a:t>
            </a:r>
            <a:b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https://www.magnitude-project.eu/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3DB9B-C596-4C49-B63D-76A8E1E18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662" y="1951357"/>
            <a:ext cx="855432" cy="366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F4235-5974-46D1-BD53-ACBCDE2F5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5178" y="3777298"/>
            <a:ext cx="1040604" cy="288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511CCE-92FC-427F-BE62-A275BC383F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0369" y="4989884"/>
            <a:ext cx="1035161" cy="732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286ADF-7351-4EFE-92AD-27223448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3264" b="26239"/>
          <a:stretch/>
        </p:blipFill>
        <p:spPr>
          <a:xfrm>
            <a:off x="528662" y="3290960"/>
            <a:ext cx="903320" cy="454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198AA-D718-45BA-A1A4-EA1A68076F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8662" y="4824361"/>
            <a:ext cx="946608" cy="434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7E33E-8494-422D-95D3-EBCC8ED1067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662" y="5557855"/>
            <a:ext cx="906713" cy="3848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0CD8C0-D2B0-4D62-89F8-894C692040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2" y="4043879"/>
            <a:ext cx="1121977" cy="4816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E431A-A8F4-4F16-A8AA-45F29349C4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50529" y="4514702"/>
            <a:ext cx="915253" cy="420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B0750-3F85-4A14-9223-A0BAC85AD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0460" t="11092"/>
          <a:stretch/>
        </p:blipFill>
        <p:spPr>
          <a:xfrm>
            <a:off x="2232861" y="2665502"/>
            <a:ext cx="1110177" cy="5307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4C25C1-FC63-4A02-B6B5-DE3A9F1464F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114800" y="5384558"/>
            <a:ext cx="1050982" cy="6169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0CD513-7375-4581-BBD5-244EFC80E59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74305" y="4385454"/>
            <a:ext cx="1227289" cy="3190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9F960B-3723-4F67-BA72-C496F4D952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57758" y="2035677"/>
            <a:ext cx="1060383" cy="3444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DD78EA-D038-42B6-9869-BA8C4C0C9AB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25616" y="2009383"/>
            <a:ext cx="940166" cy="5859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A56E60-E27A-4DCC-B547-F31FEEA04F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10766" y="3044493"/>
            <a:ext cx="1155016" cy="28364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57A5083-08AB-453B-8116-1998690C29F7}"/>
              </a:ext>
            </a:extLst>
          </p:cNvPr>
          <p:cNvSpPr/>
          <p:nvPr userDrawn="1"/>
        </p:nvSpPr>
        <p:spPr>
          <a:xfrm>
            <a:off x="142168" y="533400"/>
            <a:ext cx="5146609" cy="6096000"/>
          </a:xfrm>
          <a:prstGeom prst="roundRect">
            <a:avLst>
              <a:gd name="adj" fmla="val 543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CE360-D2AE-4186-87A2-85CEA090FC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14" y="32053"/>
            <a:ext cx="2310273" cy="16002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6038A0-C235-413D-967B-264675BCB109}"/>
              </a:ext>
            </a:extLst>
          </p:cNvPr>
          <p:cNvSpPr/>
          <p:nvPr userDrawn="1"/>
        </p:nvSpPr>
        <p:spPr>
          <a:xfrm>
            <a:off x="1579877" y="6066163"/>
            <a:ext cx="2124446" cy="791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97584-94E3-4DFF-93CE-CE3C3C43DA5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991488"/>
            <a:ext cx="1078737" cy="71411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33ADE96-C696-42A8-91E6-C6308E961868}"/>
              </a:ext>
            </a:extLst>
          </p:cNvPr>
          <p:cNvSpPr/>
          <p:nvPr userDrawn="1"/>
        </p:nvSpPr>
        <p:spPr>
          <a:xfrm>
            <a:off x="6314156" y="503563"/>
            <a:ext cx="2124446" cy="11286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7899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330795-AA60-4F75-8707-8A1CA1E3089C}"/>
              </a:ext>
            </a:extLst>
          </p:cNvPr>
          <p:cNvSpPr/>
          <p:nvPr userDrawn="1"/>
        </p:nvSpPr>
        <p:spPr>
          <a:xfrm>
            <a:off x="5651337" y="5971680"/>
            <a:ext cx="316392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European Union’s Horizon 2020 </a:t>
            </a:r>
            <a:b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research and innovation </a:t>
            </a:r>
            <a:r>
              <a:rPr lang="en-US" sz="1200" b="1" dirty="0" err="1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programme</a:t>
            </a:r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under grant agreement No 774309.</a:t>
            </a:r>
            <a:endParaRPr lang="en-GB" sz="1200" b="1" dirty="0">
              <a:solidFill>
                <a:srgbClr val="778993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42E95-76E7-4F63-BF83-41E7E3CD060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048969"/>
            <a:ext cx="1597314" cy="505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1BCCE-71C1-471D-A9F5-0668B6606FE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8662" y="2747572"/>
            <a:ext cx="1280940" cy="3666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67" y="3482670"/>
            <a:ext cx="1357964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3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A42BD-9098-4BC8-BD7F-5C5521C3B5F6}"/>
              </a:ext>
            </a:extLst>
          </p:cNvPr>
          <p:cNvSpPr/>
          <p:nvPr userDrawn="1"/>
        </p:nvSpPr>
        <p:spPr>
          <a:xfrm>
            <a:off x="685800" y="1142999"/>
            <a:ext cx="6324600" cy="3352801"/>
          </a:xfrm>
          <a:prstGeom prst="roundRect">
            <a:avLst>
              <a:gd name="adj" fmla="val 7147"/>
            </a:avLst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83586"/>
            <a:ext cx="6172200" cy="273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n w="0" cap="rnd">
                  <a:noFill/>
                </a:ln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648200"/>
            <a:ext cx="5867400" cy="1066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7789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D012A-1FFB-4999-8CE1-E5699994884B}"/>
              </a:ext>
            </a:extLst>
          </p:cNvPr>
          <p:cNvSpPr/>
          <p:nvPr userDrawn="1"/>
        </p:nvSpPr>
        <p:spPr>
          <a:xfrm>
            <a:off x="533401" y="6367790"/>
            <a:ext cx="86867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</a:t>
            </a:r>
            <a: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European Union’s H2020 Framework Programme </a:t>
            </a:r>
            <a:r>
              <a:rPr lang="en-GB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under grant agreement No 774309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2694962" y="228600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6141"/>
            <a:ext cx="514631" cy="3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49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or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219200"/>
            <a:ext cx="57150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846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D3011B-974F-47F3-9DEF-BBAA708A9792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116"/>
            <a:ext cx="8229600" cy="4978731"/>
          </a:xfrm>
          <a:prstGeom prst="roundRect">
            <a:avLst>
              <a:gd name="adj" fmla="val 4639"/>
            </a:avLst>
          </a:prstGeom>
          <a:ln>
            <a:solidFill>
              <a:srgbClr val="FFC000"/>
            </a:solidFill>
          </a:ln>
        </p:spPr>
        <p:txBody>
          <a:bodyPr>
            <a:normAutofit/>
          </a:bodyPr>
          <a:lstStyle>
            <a:lvl1pPr marL="342900" indent="-225425">
              <a:buClr>
                <a:srgbClr val="2693CD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778993"/>
                </a:solidFill>
              </a:defRPr>
            </a:lvl1pPr>
            <a:lvl2pPr marL="742950" indent="-285750">
              <a:buClr>
                <a:srgbClr val="2693CD"/>
              </a:buClr>
              <a:buFont typeface="Calibri" panose="020F0502020204030204" pitchFamily="34" charset="0"/>
              <a:buChar char="-"/>
              <a:defRPr sz="1800">
                <a:solidFill>
                  <a:srgbClr val="778993"/>
                </a:solidFill>
              </a:defRPr>
            </a:lvl2pPr>
            <a:lvl3pPr>
              <a:defRPr sz="1600">
                <a:solidFill>
                  <a:srgbClr val="778993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400">
                <a:solidFill>
                  <a:srgbClr val="778993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solidFill>
                  <a:srgbClr val="77899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876E0A7-FEC6-4FD5-9826-31F91FF4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7684DF70-EB2B-4D7D-9CA0-FAC7567C4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5E8EEF4D-EE6E-4519-A33E-AF7086BDB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426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D3011B-974F-47F3-9DEF-BBAA708A9792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116"/>
            <a:ext cx="8229600" cy="4978731"/>
          </a:xfrm>
          <a:prstGeom prst="roundRect">
            <a:avLst>
              <a:gd name="adj" fmla="val 4639"/>
            </a:avLst>
          </a:prstGeom>
          <a:ln>
            <a:noFill/>
          </a:ln>
        </p:spPr>
        <p:txBody>
          <a:bodyPr>
            <a:normAutofit/>
          </a:bodyPr>
          <a:lstStyle>
            <a:lvl1pPr marL="342900" indent="-225425">
              <a:buClr>
                <a:srgbClr val="2693CD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778993"/>
                </a:solidFill>
              </a:defRPr>
            </a:lvl1pPr>
            <a:lvl2pPr marL="742950" indent="-285750">
              <a:buClr>
                <a:srgbClr val="2693CD"/>
              </a:buClr>
              <a:buFont typeface="Calibri" panose="020F0502020204030204" pitchFamily="34" charset="0"/>
              <a:buChar char="-"/>
              <a:defRPr sz="2400">
                <a:solidFill>
                  <a:srgbClr val="778993"/>
                </a:solidFill>
              </a:defRPr>
            </a:lvl2pPr>
            <a:lvl3pPr>
              <a:defRPr sz="2000">
                <a:solidFill>
                  <a:srgbClr val="778993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800">
                <a:solidFill>
                  <a:srgbClr val="778993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solidFill>
                  <a:srgbClr val="77899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876E0A7-FEC6-4FD5-9826-31F91FF4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7684DF70-EB2B-4D7D-9CA0-FAC7567C4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5E8EEF4D-EE6E-4519-A33E-AF7086BDB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800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9F98864-B687-4EA9-9563-4C71E38A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C2F1A0-EC73-4AF5-8D5B-8B17A694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3E59F2-537D-40B6-8F53-E383E3F55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3418862" y="739157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44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buClr>
                <a:srgbClr val="2693CD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/>
          </a:bodyPr>
          <a:lstStyle>
            <a:lvl1pPr>
              <a:buClr>
                <a:srgbClr val="2693CD"/>
              </a:buClr>
              <a:defRPr sz="2400"/>
            </a:lvl1pPr>
            <a:lvl2pPr>
              <a:buClr>
                <a:srgbClr val="2693CD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DA0808-153B-4E5E-9316-AEC7C365FF38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75E1DAB-27D9-43D3-A94F-4B6E5974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48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ED9CC81-0C2E-4268-B9F4-834AE6BC0C63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C413C01-FC45-4E86-9C8C-4981E354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7416E47-51F6-4CDB-95F2-4863242E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C20687-8980-4AE4-A5D9-F019C1E1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FE160F-8B28-452B-B5A7-EF282F13A48F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C49FBA-D0DF-4F43-ADA5-003B005E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6674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0681D0-561C-4A29-A877-DCAA031E5DE5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C493C0-78DB-4007-A98C-89E23068C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28186C-2CFC-473F-8FD3-F513CC9FF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F78BE4-27D1-498B-AC11-607E92C73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F73475-D30E-479E-BA90-2AAB373A92EA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2C26A59-CDC2-42C7-92DD-756F3206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000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E8F0C-9C2D-4D01-9F0E-D876227F37CC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6669D6-2410-4F3C-AB93-CEE5BD7BE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E2B830-1BE8-4CA7-A16A-04A008170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FEB8F3-4535-452F-A03F-4808C328D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3710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069650"/>
          </a:xfrm>
        </p:spPr>
        <p:txBody>
          <a:bodyPr lIns="720000" tIns="46800" anchor="ctr"/>
          <a:lstStyle>
            <a:lvl1pPr algn="l">
              <a:spcBef>
                <a:spcPts val="0"/>
              </a:spcBef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35A877-2F76-4E98-953D-D2EE681EB5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96F9855-8EDA-4E61-8534-DD646A53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6EDAD0-66C2-4B49-BBF9-C2D777C0A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4EA2F9E-D6A4-459F-A985-D640CF88C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185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9738"/>
            <a:ext cx="5486400" cy="712462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47BB20-2C3A-476C-9049-A71B6197164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F164F0A-A348-4E32-B6D4-9D2B5C7C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147F964-BBA5-49EB-AE0D-16897E892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215EDA-4951-4453-9F6F-9D3F48211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594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49512B-F3B3-4612-9505-8538787918D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455FCC-1EEF-4057-B565-651B7D54EBC9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3CF12A-6DFF-4C45-B417-A0FBD82D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4BD3CCAC-3B81-48AF-844D-7AFABD2B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770A1FC-7902-4C5B-94A4-B890455C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00256D6-3B9B-4D3F-A8D8-201461AF9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4" name="Groupe 13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30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lIns="90000" tIns="684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2A8DA9-C001-4CD1-A825-F8B6EFDB907D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B67ECAD-829E-47FA-936B-C66C1B08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F6D242-4E7E-4A7C-B8F0-9E5417C7F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E25ED-F544-466E-ADE8-BE404045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1" name="Groupe 10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287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F98673-438F-4CC9-B5A1-7EA18A242537}"/>
              </a:ext>
            </a:extLst>
          </p:cNvPr>
          <p:cNvSpPr/>
          <p:nvPr userDrawn="1"/>
        </p:nvSpPr>
        <p:spPr>
          <a:xfrm>
            <a:off x="5460798" y="533399"/>
            <a:ext cx="3545008" cy="6096001"/>
          </a:xfrm>
          <a:prstGeom prst="roundRect">
            <a:avLst>
              <a:gd name="adj" fmla="val 6104"/>
            </a:avLst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Project Coordinator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Regine Belhomme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EDF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T + 33 (0)1 78 19 41 24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regine.belhomme@edf.fr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Office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Na'ama Agmon-Licht 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ARTTIC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magnitude-arttic@eurtd.com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website</a:t>
            </a:r>
            <a:b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https://www.magnitude-project.eu/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3DB9B-C596-4C49-B63D-76A8E1E18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662" y="1951357"/>
            <a:ext cx="855432" cy="366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F4235-5974-46D1-BD53-ACBCDE2F5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5178" y="3777298"/>
            <a:ext cx="1040604" cy="288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511CCE-92FC-427F-BE62-A275BC383F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0369" y="4989884"/>
            <a:ext cx="1035161" cy="732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286ADF-7351-4EFE-92AD-27223448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3264" b="26239"/>
          <a:stretch/>
        </p:blipFill>
        <p:spPr>
          <a:xfrm>
            <a:off x="528662" y="3290960"/>
            <a:ext cx="903320" cy="454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198AA-D718-45BA-A1A4-EA1A68076F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8662" y="4824361"/>
            <a:ext cx="946608" cy="434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7E33E-8494-422D-95D3-EBCC8ED1067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662" y="5557855"/>
            <a:ext cx="906713" cy="3848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0CD8C0-D2B0-4D62-89F8-894C692040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2" y="4043879"/>
            <a:ext cx="1121977" cy="4816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E431A-A8F4-4F16-A8AA-45F29349C4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50529" y="4514702"/>
            <a:ext cx="915253" cy="420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B0750-3F85-4A14-9223-A0BAC85AD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0460" t="11092"/>
          <a:stretch/>
        </p:blipFill>
        <p:spPr>
          <a:xfrm>
            <a:off x="2232861" y="2665502"/>
            <a:ext cx="1110177" cy="5307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4C25C1-FC63-4A02-B6B5-DE3A9F1464F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114800" y="5384558"/>
            <a:ext cx="1050982" cy="6169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0CD513-7375-4581-BBD5-244EFC80E59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74305" y="4385454"/>
            <a:ext cx="1227289" cy="3190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9F960B-3723-4F67-BA72-C496F4D952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57758" y="2035677"/>
            <a:ext cx="1060383" cy="3444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DD78EA-D038-42B6-9869-BA8C4C0C9AB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25616" y="2009383"/>
            <a:ext cx="940166" cy="5859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A56E60-E27A-4DCC-B547-F31FEEA04F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10766" y="3044493"/>
            <a:ext cx="1155016" cy="28364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57A5083-08AB-453B-8116-1998690C29F7}"/>
              </a:ext>
            </a:extLst>
          </p:cNvPr>
          <p:cNvSpPr/>
          <p:nvPr userDrawn="1"/>
        </p:nvSpPr>
        <p:spPr>
          <a:xfrm>
            <a:off x="142168" y="533400"/>
            <a:ext cx="5146609" cy="6096000"/>
          </a:xfrm>
          <a:prstGeom prst="roundRect">
            <a:avLst>
              <a:gd name="adj" fmla="val 543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CE360-D2AE-4186-87A2-85CEA090FC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14" y="32053"/>
            <a:ext cx="2310273" cy="16002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6038A0-C235-413D-967B-264675BCB109}"/>
              </a:ext>
            </a:extLst>
          </p:cNvPr>
          <p:cNvSpPr/>
          <p:nvPr userDrawn="1"/>
        </p:nvSpPr>
        <p:spPr>
          <a:xfrm>
            <a:off x="1579877" y="6066163"/>
            <a:ext cx="2124446" cy="791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97584-94E3-4DFF-93CE-CE3C3C43DA5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991488"/>
            <a:ext cx="1078737" cy="71411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33ADE96-C696-42A8-91E6-C6308E961868}"/>
              </a:ext>
            </a:extLst>
          </p:cNvPr>
          <p:cNvSpPr/>
          <p:nvPr userDrawn="1"/>
        </p:nvSpPr>
        <p:spPr>
          <a:xfrm>
            <a:off x="6314156" y="503563"/>
            <a:ext cx="2124446" cy="11286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7899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330795-AA60-4F75-8707-8A1CA1E3089C}"/>
              </a:ext>
            </a:extLst>
          </p:cNvPr>
          <p:cNvSpPr/>
          <p:nvPr userDrawn="1"/>
        </p:nvSpPr>
        <p:spPr>
          <a:xfrm>
            <a:off x="5675271" y="6096000"/>
            <a:ext cx="31639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</a:t>
            </a:r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European Union’s H2020 Framework Programme </a:t>
            </a:r>
            <a:r>
              <a:rPr lang="en-GB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under grant agreement No 774309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42E95-76E7-4F63-BF83-41E7E3CD060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048969"/>
            <a:ext cx="1597314" cy="505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1BCCE-71C1-471D-A9F5-0668B6606FE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8662" y="2747572"/>
            <a:ext cx="1280940" cy="3666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67" y="3482670"/>
            <a:ext cx="1357964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9F98864-B687-4EA9-9563-4C71E38A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C2F1A0-EC73-4AF5-8D5B-8B17A694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3E59F2-537D-40B6-8F53-E383E3F55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3418862" y="739157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65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A42BD-9098-4BC8-BD7F-5C5521C3B5F6}"/>
              </a:ext>
            </a:extLst>
          </p:cNvPr>
          <p:cNvSpPr/>
          <p:nvPr userDrawn="1"/>
        </p:nvSpPr>
        <p:spPr>
          <a:xfrm>
            <a:off x="685800" y="1142999"/>
            <a:ext cx="6324600" cy="3352801"/>
          </a:xfrm>
          <a:prstGeom prst="roundRect">
            <a:avLst>
              <a:gd name="adj" fmla="val 7147"/>
            </a:avLst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83586"/>
            <a:ext cx="6172200" cy="273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n w="0" cap="rnd">
                  <a:noFill/>
                </a:ln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648200"/>
            <a:ext cx="5867400" cy="1066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7789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2694962" y="228600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6141"/>
            <a:ext cx="514631" cy="343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AD0234-F2FD-406A-AE8C-EFEE140BA91B}"/>
              </a:ext>
            </a:extLst>
          </p:cNvPr>
          <p:cNvSpPr/>
          <p:nvPr userDrawn="1"/>
        </p:nvSpPr>
        <p:spPr>
          <a:xfrm>
            <a:off x="1271281" y="6286141"/>
            <a:ext cx="6525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European Union’s Horizon 2020 </a:t>
            </a:r>
            <a:b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research and innovation </a:t>
            </a:r>
            <a:r>
              <a:rPr lang="en-US" sz="1100" dirty="0" err="1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programme</a:t>
            </a:r>
            <a: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under grant agreement No 774309.</a:t>
            </a:r>
            <a:endParaRPr lang="en-GB" sz="1100" dirty="0">
              <a:solidFill>
                <a:srgbClr val="778993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035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or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219200"/>
            <a:ext cx="57150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376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D3011B-974F-47F3-9DEF-BBAA708A9792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116"/>
            <a:ext cx="8229600" cy="4978731"/>
          </a:xfrm>
          <a:prstGeom prst="roundRect">
            <a:avLst>
              <a:gd name="adj" fmla="val 4639"/>
            </a:avLst>
          </a:prstGeom>
          <a:ln>
            <a:noFill/>
          </a:ln>
        </p:spPr>
        <p:txBody>
          <a:bodyPr>
            <a:normAutofit/>
          </a:bodyPr>
          <a:lstStyle>
            <a:lvl1pPr marL="342900" indent="-225425">
              <a:buClr>
                <a:srgbClr val="2693CD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778993"/>
                </a:solidFill>
              </a:defRPr>
            </a:lvl1pPr>
            <a:lvl2pPr marL="742950" indent="-285750">
              <a:buClr>
                <a:srgbClr val="2693CD"/>
              </a:buClr>
              <a:buFont typeface="Calibri" panose="020F0502020204030204" pitchFamily="34" charset="0"/>
              <a:buChar char="-"/>
              <a:defRPr sz="2400">
                <a:solidFill>
                  <a:srgbClr val="778993"/>
                </a:solidFill>
              </a:defRPr>
            </a:lvl2pPr>
            <a:lvl3pPr>
              <a:defRPr sz="2000">
                <a:solidFill>
                  <a:srgbClr val="778993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800">
                <a:solidFill>
                  <a:srgbClr val="778993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solidFill>
                  <a:srgbClr val="77899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876E0A7-FEC6-4FD5-9826-31F91FF4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7684DF70-EB2B-4D7D-9CA0-FAC7567C4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5E8EEF4D-EE6E-4519-A33E-AF7086BDB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117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9F98864-B687-4EA9-9563-4C71E38A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C2F1A0-EC73-4AF5-8D5B-8B17A694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3E59F2-537D-40B6-8F53-E383E3F55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3418862" y="739157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958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DA0808-153B-4E5E-9316-AEC7C365FF38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75E1DAB-27D9-43D3-A94F-4B6E5974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199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ED9CC81-0C2E-4268-B9F4-834AE6BC0C63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C413C01-FC45-4E86-9C8C-4981E354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7416E47-51F6-4CDB-95F2-4863242E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C20687-8980-4AE4-A5D9-F019C1E1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FE160F-8B28-452B-B5A7-EF282F13A48F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C49FBA-D0DF-4F43-ADA5-003B005E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0174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0681D0-561C-4A29-A877-DCAA031E5DE5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C493C0-78DB-4007-A98C-89E23068C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28186C-2CFC-473F-8FD3-F513CC9FF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F78BE4-27D1-498B-AC11-607E92C73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F73475-D30E-479E-BA90-2AAB373A92EA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2C26A59-CDC2-42C7-92DD-756F3206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997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E8F0C-9C2D-4D01-9F0E-D876227F37CC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6669D6-2410-4F3C-AB93-CEE5BD7BE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E2B830-1BE8-4CA7-A16A-04A008170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FEB8F3-4535-452F-A03F-4808C328D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134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069650"/>
          </a:xfrm>
        </p:spPr>
        <p:txBody>
          <a:bodyPr lIns="720000" tIns="46800" anchor="ctr"/>
          <a:lstStyle>
            <a:lvl1pPr algn="l">
              <a:spcBef>
                <a:spcPts val="0"/>
              </a:spcBef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35A877-2F76-4E98-953D-D2EE681EB5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96F9855-8EDA-4E61-8534-DD646A53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6EDAD0-66C2-4B49-BBF9-C2D777C0A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4EA2F9E-D6A4-459F-A985-D640CF88C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949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9738"/>
            <a:ext cx="5486400" cy="712462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47BB20-2C3A-476C-9049-A71B6197164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F164F0A-A348-4E32-B6D4-9D2B5C7C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147F964-BBA5-49EB-AE0D-16897E892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215EDA-4951-4453-9F6F-9D3F48211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103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DA0808-153B-4E5E-9316-AEC7C365FF38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75E1DAB-27D9-43D3-A94F-4B6E5974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084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49512B-F3B3-4612-9505-8538787918D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455FCC-1EEF-4057-B565-651B7D54EBC9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3CF12A-6DFF-4C45-B417-A0FBD82D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4BD3CCAC-3B81-48AF-844D-7AFABD2B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770A1FC-7902-4C5B-94A4-B890455C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00256D6-3B9B-4D3F-A8D8-201461AF9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4" name="Groupe 13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774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lIns="90000" tIns="684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2A8DA9-C001-4CD1-A825-F8B6EFDB907D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B67ECAD-829E-47FA-936B-C66C1B08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F6D242-4E7E-4A7C-B8F0-9E5417C7F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E25ED-F544-466E-ADE8-BE404045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1" name="Groupe 10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791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F98673-438F-4CC9-B5A1-7EA18A242537}"/>
              </a:ext>
            </a:extLst>
          </p:cNvPr>
          <p:cNvSpPr/>
          <p:nvPr userDrawn="1"/>
        </p:nvSpPr>
        <p:spPr>
          <a:xfrm>
            <a:off x="5460798" y="533399"/>
            <a:ext cx="3545008" cy="6096001"/>
          </a:xfrm>
          <a:prstGeom prst="roundRect">
            <a:avLst>
              <a:gd name="adj" fmla="val 6104"/>
            </a:avLst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Project Coordinator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Regine Belhomme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EDF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T + 33 (0)1 78 19 41 24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regine.belhomme@edf.fr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Office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Elizabeth Haddad 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ARTTIC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magnitude-arttic@eurtd.com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website</a:t>
            </a:r>
            <a:b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https://www.magnitude-project.eu/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3DB9B-C596-4C49-B63D-76A8E1E18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662" y="1951357"/>
            <a:ext cx="855432" cy="366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F4235-5974-46D1-BD53-ACBCDE2F5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5178" y="3777298"/>
            <a:ext cx="1040604" cy="288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511CCE-92FC-427F-BE62-A275BC383F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0369" y="4989884"/>
            <a:ext cx="1035161" cy="732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286ADF-7351-4EFE-92AD-27223448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3264" b="26239"/>
          <a:stretch/>
        </p:blipFill>
        <p:spPr>
          <a:xfrm>
            <a:off x="528662" y="3290960"/>
            <a:ext cx="903320" cy="454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198AA-D718-45BA-A1A4-EA1A68076F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8662" y="4824361"/>
            <a:ext cx="946608" cy="434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7E33E-8494-422D-95D3-EBCC8ED1067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662" y="5557855"/>
            <a:ext cx="906713" cy="3848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0CD8C0-D2B0-4D62-89F8-894C692040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2" y="4043879"/>
            <a:ext cx="1121977" cy="4816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E431A-A8F4-4F16-A8AA-45F29349C4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50529" y="4514702"/>
            <a:ext cx="915253" cy="420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B0750-3F85-4A14-9223-A0BAC85AD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0460" t="11092"/>
          <a:stretch/>
        </p:blipFill>
        <p:spPr>
          <a:xfrm>
            <a:off x="2232861" y="2665502"/>
            <a:ext cx="1110177" cy="5307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4C25C1-FC63-4A02-B6B5-DE3A9F1464F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114800" y="5384558"/>
            <a:ext cx="1050982" cy="6169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0CD513-7375-4581-BBD5-244EFC80E59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74305" y="4385454"/>
            <a:ext cx="1227289" cy="3190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9F960B-3723-4F67-BA72-C496F4D952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57758" y="2035677"/>
            <a:ext cx="1060383" cy="3444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DD78EA-D038-42B6-9869-BA8C4C0C9AB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25616" y="2009383"/>
            <a:ext cx="940166" cy="5859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A56E60-E27A-4DCC-B547-F31FEEA04F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10766" y="3044493"/>
            <a:ext cx="1155016" cy="28364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57A5083-08AB-453B-8116-1998690C29F7}"/>
              </a:ext>
            </a:extLst>
          </p:cNvPr>
          <p:cNvSpPr/>
          <p:nvPr userDrawn="1"/>
        </p:nvSpPr>
        <p:spPr>
          <a:xfrm>
            <a:off x="142168" y="533400"/>
            <a:ext cx="5146609" cy="6096000"/>
          </a:xfrm>
          <a:prstGeom prst="roundRect">
            <a:avLst>
              <a:gd name="adj" fmla="val 543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CE360-D2AE-4186-87A2-85CEA090FC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14" y="32053"/>
            <a:ext cx="2310273" cy="16002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6038A0-C235-413D-967B-264675BCB109}"/>
              </a:ext>
            </a:extLst>
          </p:cNvPr>
          <p:cNvSpPr/>
          <p:nvPr userDrawn="1"/>
        </p:nvSpPr>
        <p:spPr>
          <a:xfrm>
            <a:off x="1579877" y="6066163"/>
            <a:ext cx="2124446" cy="791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97584-94E3-4DFF-93CE-CE3C3C43DA5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991488"/>
            <a:ext cx="1078737" cy="71411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33ADE96-C696-42A8-91E6-C6308E961868}"/>
              </a:ext>
            </a:extLst>
          </p:cNvPr>
          <p:cNvSpPr/>
          <p:nvPr userDrawn="1"/>
        </p:nvSpPr>
        <p:spPr>
          <a:xfrm>
            <a:off x="6314156" y="503563"/>
            <a:ext cx="2124446" cy="11286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7899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330795-AA60-4F75-8707-8A1CA1E3089C}"/>
              </a:ext>
            </a:extLst>
          </p:cNvPr>
          <p:cNvSpPr/>
          <p:nvPr userDrawn="1"/>
        </p:nvSpPr>
        <p:spPr>
          <a:xfrm>
            <a:off x="5651337" y="5971680"/>
            <a:ext cx="316392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European Union’s Horizon 2020 </a:t>
            </a:r>
            <a:b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research and innovation </a:t>
            </a:r>
            <a:r>
              <a:rPr lang="en-US" sz="1200" b="1" dirty="0" err="1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programme</a:t>
            </a:r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under grant agreement No 774309.</a:t>
            </a:r>
            <a:endParaRPr lang="en-GB" sz="1200" b="1" dirty="0">
              <a:solidFill>
                <a:srgbClr val="778993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42E95-76E7-4F63-BF83-41E7E3CD060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048969"/>
            <a:ext cx="1597314" cy="505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1BCCE-71C1-471D-A9F5-0668B6606FE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8662" y="2747572"/>
            <a:ext cx="1280940" cy="3666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67" y="3482670"/>
            <a:ext cx="1357964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9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A42BD-9098-4BC8-BD7F-5C5521C3B5F6}"/>
              </a:ext>
            </a:extLst>
          </p:cNvPr>
          <p:cNvSpPr/>
          <p:nvPr userDrawn="1"/>
        </p:nvSpPr>
        <p:spPr>
          <a:xfrm>
            <a:off x="685800" y="1142999"/>
            <a:ext cx="6324600" cy="3352801"/>
          </a:xfrm>
          <a:prstGeom prst="roundRect">
            <a:avLst>
              <a:gd name="adj" fmla="val 7147"/>
            </a:avLst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83586"/>
            <a:ext cx="6172200" cy="273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n w="0" cap="rnd">
                  <a:noFill/>
                </a:ln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648200"/>
            <a:ext cx="5867400" cy="1066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7789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2694962" y="228600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6141"/>
            <a:ext cx="514631" cy="343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AD0234-F2FD-406A-AE8C-EFEE140BA91B}"/>
              </a:ext>
            </a:extLst>
          </p:cNvPr>
          <p:cNvSpPr/>
          <p:nvPr userDrawn="1"/>
        </p:nvSpPr>
        <p:spPr>
          <a:xfrm>
            <a:off x="1271281" y="6286141"/>
            <a:ext cx="6525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European Union’s Horizon 2020 </a:t>
            </a:r>
            <a:b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research and innovation </a:t>
            </a:r>
            <a:r>
              <a:rPr lang="en-US" sz="1100" dirty="0" err="1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programme</a:t>
            </a:r>
            <a: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under grant agreement No 774309.</a:t>
            </a:r>
            <a:endParaRPr lang="en-GB" sz="1100" dirty="0">
              <a:solidFill>
                <a:srgbClr val="778993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026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or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219200"/>
            <a:ext cx="57150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850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D3011B-974F-47F3-9DEF-BBAA708A9792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116"/>
            <a:ext cx="8229600" cy="4978731"/>
          </a:xfrm>
          <a:prstGeom prst="roundRect">
            <a:avLst>
              <a:gd name="adj" fmla="val 4639"/>
            </a:avLst>
          </a:prstGeom>
          <a:ln>
            <a:noFill/>
          </a:ln>
        </p:spPr>
        <p:txBody>
          <a:bodyPr>
            <a:normAutofit/>
          </a:bodyPr>
          <a:lstStyle>
            <a:lvl1pPr marL="342900" indent="-225425">
              <a:buClr>
                <a:srgbClr val="2693CD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778993"/>
                </a:solidFill>
              </a:defRPr>
            </a:lvl1pPr>
            <a:lvl2pPr marL="742950" indent="-285750">
              <a:buClr>
                <a:srgbClr val="2693CD"/>
              </a:buClr>
              <a:buFont typeface="Calibri" panose="020F0502020204030204" pitchFamily="34" charset="0"/>
              <a:buChar char="-"/>
              <a:defRPr sz="2400">
                <a:solidFill>
                  <a:srgbClr val="778993"/>
                </a:solidFill>
              </a:defRPr>
            </a:lvl2pPr>
            <a:lvl3pPr>
              <a:defRPr sz="2000">
                <a:solidFill>
                  <a:srgbClr val="778993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800">
                <a:solidFill>
                  <a:srgbClr val="778993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solidFill>
                  <a:srgbClr val="77899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876E0A7-FEC6-4FD5-9826-31F91FF4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7684DF70-EB2B-4D7D-9CA0-FAC7567C4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5E8EEF4D-EE6E-4519-A33E-AF7086BDB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457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9F98864-B687-4EA9-9563-4C71E38A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C2F1A0-EC73-4AF5-8D5B-8B17A694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3E59F2-537D-40B6-8F53-E383E3F55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3418862" y="739157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139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DA0808-153B-4E5E-9316-AEC7C365FF38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75E1DAB-27D9-43D3-A94F-4B6E5974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425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ED9CC81-0C2E-4268-B9F4-834AE6BC0C63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C413C01-FC45-4E86-9C8C-4981E354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7416E47-51F6-4CDB-95F2-4863242E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C20687-8980-4AE4-A5D9-F019C1E1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FE160F-8B28-452B-B5A7-EF282F13A48F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C49FBA-D0DF-4F43-ADA5-003B005E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2399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0681D0-561C-4A29-A877-DCAA031E5DE5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C493C0-78DB-4007-A98C-89E23068C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28186C-2CFC-473F-8FD3-F513CC9FF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F78BE4-27D1-498B-AC11-607E92C73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F73475-D30E-479E-BA90-2AAB373A92EA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2C26A59-CDC2-42C7-92DD-756F3206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6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ED9CC81-0C2E-4268-B9F4-834AE6BC0C63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C413C01-FC45-4E86-9C8C-4981E354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7416E47-51F6-4CDB-95F2-4863242E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C20687-8980-4AE4-A5D9-F019C1E1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FE160F-8B28-452B-B5A7-EF282F13A48F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C49FBA-D0DF-4F43-ADA5-003B005E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1343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E8F0C-9C2D-4D01-9F0E-D876227F37CC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6669D6-2410-4F3C-AB93-CEE5BD7BE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E2B830-1BE8-4CA7-A16A-04A008170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FEB8F3-4535-452F-A03F-4808C328D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4260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069650"/>
          </a:xfrm>
        </p:spPr>
        <p:txBody>
          <a:bodyPr lIns="720000" tIns="46800" anchor="ctr"/>
          <a:lstStyle>
            <a:lvl1pPr algn="l">
              <a:spcBef>
                <a:spcPts val="0"/>
              </a:spcBef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35A877-2F76-4E98-953D-D2EE681EB5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96F9855-8EDA-4E61-8534-DD646A53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6EDAD0-66C2-4B49-BBF9-C2D777C0A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4EA2F9E-D6A4-459F-A985-D640CF88C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107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9738"/>
            <a:ext cx="5486400" cy="712462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47BB20-2C3A-476C-9049-A71B6197164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F164F0A-A348-4E32-B6D4-9D2B5C7C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147F964-BBA5-49EB-AE0D-16897E892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215EDA-4951-4453-9F6F-9D3F48211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957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49512B-F3B3-4612-9505-8538787918D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455FCC-1EEF-4057-B565-651B7D54EBC9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3CF12A-6DFF-4C45-B417-A0FBD82D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4BD3CCAC-3B81-48AF-844D-7AFABD2B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770A1FC-7902-4C5B-94A4-B890455C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00256D6-3B9B-4D3F-A8D8-201461AF9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4" name="Groupe 13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120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lIns="90000" tIns="684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2A8DA9-C001-4CD1-A825-F8B6EFDB907D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B67ECAD-829E-47FA-936B-C66C1B08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F6D242-4E7E-4A7C-B8F0-9E5417C7F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E25ED-F544-466E-ADE8-BE404045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1" name="Groupe 10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990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F98673-438F-4CC9-B5A1-7EA18A242537}"/>
              </a:ext>
            </a:extLst>
          </p:cNvPr>
          <p:cNvSpPr/>
          <p:nvPr userDrawn="1"/>
        </p:nvSpPr>
        <p:spPr>
          <a:xfrm>
            <a:off x="5460798" y="533399"/>
            <a:ext cx="3545008" cy="6096001"/>
          </a:xfrm>
          <a:prstGeom prst="roundRect">
            <a:avLst>
              <a:gd name="adj" fmla="val 6104"/>
            </a:avLst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Project Coordinator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Regine Belhomme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EDF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T + 33 (0)1 78 19 41 24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regine.belhomme@edf.fr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Office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Elizabeth Haddad 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ARTTIC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magnitude-arttic@eurtd.com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website</a:t>
            </a:r>
            <a:b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https://www.magnitude-project.eu/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3DB9B-C596-4C49-B63D-76A8E1E18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662" y="1951357"/>
            <a:ext cx="855432" cy="366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F4235-5974-46D1-BD53-ACBCDE2F5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5178" y="3777298"/>
            <a:ext cx="1040604" cy="288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511CCE-92FC-427F-BE62-A275BC383F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0369" y="4989884"/>
            <a:ext cx="1035161" cy="732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286ADF-7351-4EFE-92AD-27223448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3264" b="26239"/>
          <a:stretch/>
        </p:blipFill>
        <p:spPr>
          <a:xfrm>
            <a:off x="528662" y="3290960"/>
            <a:ext cx="903320" cy="454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198AA-D718-45BA-A1A4-EA1A68076F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8662" y="4824361"/>
            <a:ext cx="946608" cy="434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7E33E-8494-422D-95D3-EBCC8ED1067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662" y="5557855"/>
            <a:ext cx="906713" cy="3848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0CD8C0-D2B0-4D62-89F8-894C692040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2" y="4043879"/>
            <a:ext cx="1121977" cy="4816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E431A-A8F4-4F16-A8AA-45F29349C4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50529" y="4514702"/>
            <a:ext cx="915253" cy="420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B0750-3F85-4A14-9223-A0BAC85AD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0460" t="11092"/>
          <a:stretch/>
        </p:blipFill>
        <p:spPr>
          <a:xfrm>
            <a:off x="2232861" y="2665502"/>
            <a:ext cx="1110177" cy="5307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4C25C1-FC63-4A02-B6B5-DE3A9F1464F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114800" y="5384558"/>
            <a:ext cx="1050982" cy="6169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0CD513-7375-4581-BBD5-244EFC80E59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74305" y="4385454"/>
            <a:ext cx="1227289" cy="3190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9F960B-3723-4F67-BA72-C496F4D952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57758" y="2035677"/>
            <a:ext cx="1060383" cy="3444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DD78EA-D038-42B6-9869-BA8C4C0C9AB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25616" y="2009383"/>
            <a:ext cx="940166" cy="5859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A56E60-E27A-4DCC-B547-F31FEEA04F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10766" y="3044493"/>
            <a:ext cx="1155016" cy="28364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57A5083-08AB-453B-8116-1998690C29F7}"/>
              </a:ext>
            </a:extLst>
          </p:cNvPr>
          <p:cNvSpPr/>
          <p:nvPr userDrawn="1"/>
        </p:nvSpPr>
        <p:spPr>
          <a:xfrm>
            <a:off x="142168" y="533400"/>
            <a:ext cx="5146609" cy="6096000"/>
          </a:xfrm>
          <a:prstGeom prst="roundRect">
            <a:avLst>
              <a:gd name="adj" fmla="val 543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CE360-D2AE-4186-87A2-85CEA090FC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14" y="32053"/>
            <a:ext cx="2310273" cy="16002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6038A0-C235-413D-967B-264675BCB109}"/>
              </a:ext>
            </a:extLst>
          </p:cNvPr>
          <p:cNvSpPr/>
          <p:nvPr userDrawn="1"/>
        </p:nvSpPr>
        <p:spPr>
          <a:xfrm>
            <a:off x="1579877" y="6066163"/>
            <a:ext cx="2124446" cy="791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97584-94E3-4DFF-93CE-CE3C3C43DA5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991488"/>
            <a:ext cx="1078737" cy="71411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33ADE96-C696-42A8-91E6-C6308E961868}"/>
              </a:ext>
            </a:extLst>
          </p:cNvPr>
          <p:cNvSpPr/>
          <p:nvPr userDrawn="1"/>
        </p:nvSpPr>
        <p:spPr>
          <a:xfrm>
            <a:off x="6314156" y="503563"/>
            <a:ext cx="2124446" cy="11286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7899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330795-AA60-4F75-8707-8A1CA1E3089C}"/>
              </a:ext>
            </a:extLst>
          </p:cNvPr>
          <p:cNvSpPr/>
          <p:nvPr userDrawn="1"/>
        </p:nvSpPr>
        <p:spPr>
          <a:xfrm>
            <a:off x="5651337" y="5971680"/>
            <a:ext cx="316392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European Union’s Horizon 2020 </a:t>
            </a:r>
            <a:b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research and innovation </a:t>
            </a:r>
            <a:r>
              <a:rPr lang="en-US" sz="1200" b="1" dirty="0" err="1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programme</a:t>
            </a:r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under grant agreement No 774309.</a:t>
            </a:r>
            <a:endParaRPr lang="en-GB" sz="1200" b="1" dirty="0">
              <a:solidFill>
                <a:srgbClr val="778993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42E95-76E7-4F63-BF83-41E7E3CD060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048969"/>
            <a:ext cx="1597314" cy="505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1BCCE-71C1-471D-A9F5-0668B6606FE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8662" y="2747572"/>
            <a:ext cx="1280940" cy="3666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67" y="3482670"/>
            <a:ext cx="1357964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A42BD-9098-4BC8-BD7F-5C5521C3B5F6}"/>
              </a:ext>
            </a:extLst>
          </p:cNvPr>
          <p:cNvSpPr/>
          <p:nvPr userDrawn="1"/>
        </p:nvSpPr>
        <p:spPr>
          <a:xfrm>
            <a:off x="685800" y="1142999"/>
            <a:ext cx="6324600" cy="3352801"/>
          </a:xfrm>
          <a:prstGeom prst="roundRect">
            <a:avLst>
              <a:gd name="adj" fmla="val 7147"/>
            </a:avLst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83586"/>
            <a:ext cx="6172200" cy="273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n w="0" cap="rnd">
                  <a:noFill/>
                </a:ln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648200"/>
            <a:ext cx="5867400" cy="1066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7789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D012A-1FFB-4999-8CE1-E5699994884B}"/>
              </a:ext>
            </a:extLst>
          </p:cNvPr>
          <p:cNvSpPr/>
          <p:nvPr userDrawn="1"/>
        </p:nvSpPr>
        <p:spPr>
          <a:xfrm>
            <a:off x="533401" y="6367790"/>
            <a:ext cx="86867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</a:t>
            </a:r>
            <a:r>
              <a:rPr lang="en-US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European Community’s H2020 Framework Programme </a:t>
            </a:r>
            <a:r>
              <a:rPr lang="en-GB" sz="1100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under grant agreement No 774309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2694962" y="228600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6141"/>
            <a:ext cx="514631" cy="3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5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or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219200"/>
            <a:ext cx="57150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673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D3011B-974F-47F3-9DEF-BBAA708A9792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116"/>
            <a:ext cx="8229600" cy="4978731"/>
          </a:xfrm>
          <a:prstGeom prst="roundRect">
            <a:avLst>
              <a:gd name="adj" fmla="val 4639"/>
            </a:avLst>
          </a:prstGeom>
          <a:ln>
            <a:noFill/>
          </a:ln>
        </p:spPr>
        <p:txBody>
          <a:bodyPr>
            <a:normAutofit/>
          </a:bodyPr>
          <a:lstStyle>
            <a:lvl1pPr marL="342900" indent="-225425">
              <a:buClr>
                <a:srgbClr val="2693CD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778993"/>
                </a:solidFill>
              </a:defRPr>
            </a:lvl1pPr>
            <a:lvl2pPr marL="742950" indent="-285750">
              <a:buClr>
                <a:srgbClr val="2693CD"/>
              </a:buClr>
              <a:buFont typeface="Calibri" panose="020F0502020204030204" pitchFamily="34" charset="0"/>
              <a:buChar char="-"/>
              <a:defRPr sz="2400">
                <a:solidFill>
                  <a:srgbClr val="778993"/>
                </a:solidFill>
              </a:defRPr>
            </a:lvl2pPr>
            <a:lvl3pPr>
              <a:defRPr sz="2000">
                <a:solidFill>
                  <a:srgbClr val="778993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800">
                <a:solidFill>
                  <a:srgbClr val="778993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solidFill>
                  <a:srgbClr val="77899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876E0A7-FEC6-4FD5-9826-31F91FF4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7684DF70-EB2B-4D7D-9CA0-FAC7567C4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5E8EEF4D-EE6E-4519-A33E-AF7086BDB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225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9F98864-B687-4EA9-9563-4C71E38A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C2F1A0-EC73-4AF5-8D5B-8B17A694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3E59F2-537D-40B6-8F53-E383E3F55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-127"/>
          <a:stretch/>
        </p:blipFill>
        <p:spPr bwMode="auto">
          <a:xfrm>
            <a:off x="3418862" y="739157"/>
            <a:ext cx="2306276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31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0681D0-561C-4A29-A877-DCAA031E5DE5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C493C0-78DB-4007-A98C-89E23068C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28186C-2CFC-473F-8FD3-F513CC9FF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F78BE4-27D1-498B-AC11-607E92C73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F73475-D30E-479E-BA90-2AAB373A92EA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2C26A59-CDC2-42C7-92DD-756F3206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279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rgbClr val="2693CD"/>
              </a:buClr>
              <a:defRPr sz="2800"/>
            </a:lvl1pPr>
            <a:lvl2pPr>
              <a:buClr>
                <a:srgbClr val="2693CD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557AA3-EADB-494C-BA35-00A4E76E5D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DDF9C0B-1E2D-4CF0-9F3E-92615E34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B0A6B9-43A0-457D-8916-2B271E31C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814A9D-14A9-4919-A686-FF654DA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DA0808-153B-4E5E-9316-AEC7C365FF38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75E1DAB-27D9-43D3-A94F-4B6E5974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3822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ound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267201"/>
          </a:xfrm>
        </p:spPr>
        <p:txBody>
          <a:bodyPr/>
          <a:lstStyle>
            <a:lvl1pPr>
              <a:buClr>
                <a:srgbClr val="2693CD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ED9CC81-0C2E-4268-B9F4-834AE6BC0C63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C413C01-FC45-4E86-9C8C-4981E354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7416E47-51F6-4CDB-95F2-4863242E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C20687-8980-4AE4-A5D9-F019C1E1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FE160F-8B28-452B-B5A7-EF282F13A48F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C49FBA-D0DF-4F43-ADA5-003B005E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5999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0681D0-561C-4A29-A877-DCAA031E5DE5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C493C0-78DB-4007-A98C-89E23068C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28186C-2CFC-473F-8FD3-F513CC9FF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F78BE4-27D1-498B-AC11-607E92C73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F73475-D30E-479E-BA90-2AAB373A92EA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2C26A59-CDC2-42C7-92DD-756F3206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7789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192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6669D6-2410-4F3C-AB93-CEE5BD7BE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E2B830-1BE8-4CA7-A16A-04A008170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FEB8F3-4535-452F-A03F-4808C328D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052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069650"/>
          </a:xfrm>
        </p:spPr>
        <p:txBody>
          <a:bodyPr lIns="720000" tIns="46800" anchor="ctr"/>
          <a:lstStyle>
            <a:lvl1pPr algn="l">
              <a:spcBef>
                <a:spcPts val="0"/>
              </a:spcBef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35A877-2F76-4E98-953D-D2EE681EB5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96F9855-8EDA-4E61-8534-DD646A53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6EDAD0-66C2-4B49-BBF9-C2D777C0A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4EA2F9E-D6A4-459F-A985-D640CF88C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562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9738"/>
            <a:ext cx="5486400" cy="712462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47BB20-2C3A-476C-9049-A71B6197164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F164F0A-A348-4E32-B6D4-9D2B5C7C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147F964-BBA5-49EB-AE0D-16897E892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215EDA-4951-4453-9F6F-9D3F48211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06862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49512B-F3B3-4612-9505-8538787918D1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455FCC-1EEF-4057-B565-651B7D54EBC9}"/>
              </a:ext>
            </a:extLst>
          </p:cNvPr>
          <p:cNvSpPr/>
          <p:nvPr userDrawn="1"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3CF12A-6DFF-4C45-B417-A0FBD82D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64" y="274638"/>
            <a:ext cx="7544836" cy="7921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2693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4BD3CCAC-3B81-48AF-844D-7AFABD2B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770A1FC-7902-4C5B-94A4-B890455C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00256D6-3B9B-4D3F-A8D8-201461AF9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4" name="Groupe 13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0324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lIns="90000" tIns="684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2A8DA9-C001-4CD1-A825-F8B6EFDB907D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B67ECAD-829E-47FA-936B-C66C1B08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F6D242-4E7E-4A7C-B8F0-9E5417C7F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E25ED-F544-466E-ADE8-BE404045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1" name="Groupe 10"/>
          <p:cNvGrpSpPr/>
          <p:nvPr userDrawn="1"/>
        </p:nvGrpSpPr>
        <p:grpSpPr>
          <a:xfrm rot="5400000">
            <a:off x="7801762" y="253072"/>
            <a:ext cx="1039567" cy="793490"/>
            <a:chOff x="102397" y="253072"/>
            <a:chExt cx="1039567" cy="7934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84883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F98673-438F-4CC9-B5A1-7EA18A242537}"/>
              </a:ext>
            </a:extLst>
          </p:cNvPr>
          <p:cNvSpPr/>
          <p:nvPr userDrawn="1"/>
        </p:nvSpPr>
        <p:spPr>
          <a:xfrm>
            <a:off x="5460798" y="533399"/>
            <a:ext cx="3545008" cy="6096001"/>
          </a:xfrm>
          <a:prstGeom prst="roundRect">
            <a:avLst>
              <a:gd name="adj" fmla="val 6104"/>
            </a:avLst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dirty="0">
              <a:solidFill>
                <a:srgbClr val="2693C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Project Coordinator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Alain Marti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EDF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T +33 (0) 1 60 73 65 63 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alain.marti@edf.fr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Office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Laura Maroto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ARTTIC</a:t>
            </a:r>
            <a:b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magnitude-arttic@eurtd.com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rgbClr val="2693CD"/>
                </a:solidFill>
                <a:latin typeface="Century Gothic" panose="020B0502020202020204" pitchFamily="34" charset="0"/>
              </a:rPr>
              <a:t>MAGNITUDE website – coming soon</a:t>
            </a:r>
            <a: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2693CD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2693C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3DB9B-C596-4C49-B63D-76A8E1E18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662" y="1951357"/>
            <a:ext cx="855432" cy="366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F4235-5974-46D1-BD53-ACBCDE2F5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5178" y="3777298"/>
            <a:ext cx="1040604" cy="288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511CCE-92FC-427F-BE62-A275BC383F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0369" y="4989884"/>
            <a:ext cx="1035161" cy="732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99836A-14F7-4543-A092-F76B88AF81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8662" y="2616767"/>
            <a:ext cx="912424" cy="375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286ADF-7351-4EFE-92AD-27223448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3264" b="26239"/>
          <a:stretch/>
        </p:blipFill>
        <p:spPr>
          <a:xfrm>
            <a:off x="528662" y="3290960"/>
            <a:ext cx="903320" cy="454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198AA-D718-45BA-A1A4-EA1A68076F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662" y="4824361"/>
            <a:ext cx="946608" cy="434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7E33E-8494-422D-95D3-EBCC8ED1067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8662" y="5557855"/>
            <a:ext cx="906713" cy="3848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0CD8C0-D2B0-4D62-89F8-894C692040A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2" y="4043879"/>
            <a:ext cx="1121977" cy="4816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E431A-A8F4-4F16-A8AA-45F29349C4E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250529" y="4511957"/>
            <a:ext cx="915253" cy="420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B0750-3F85-4A14-9223-A0BAC85AD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0460" t="11092"/>
          <a:stretch/>
        </p:blipFill>
        <p:spPr>
          <a:xfrm>
            <a:off x="2232861" y="2665502"/>
            <a:ext cx="1110177" cy="5307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4C25C1-FC63-4A02-B6B5-DE3A9F1464F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114800" y="5384558"/>
            <a:ext cx="1050982" cy="6169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0CD513-7375-4581-BBD5-244EFC80E59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74305" y="4385454"/>
            <a:ext cx="1227289" cy="3190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9F960B-3723-4F67-BA72-C496F4D952F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57758" y="2035677"/>
            <a:ext cx="1060383" cy="3444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DD78EA-D038-42B6-9869-BA8C4C0C9AB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25616" y="2009383"/>
            <a:ext cx="940166" cy="5859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A56E60-E27A-4DCC-B547-F31FEEA04FA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10766" y="3044493"/>
            <a:ext cx="1155016" cy="28364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57A5083-08AB-453B-8116-1998690C29F7}"/>
              </a:ext>
            </a:extLst>
          </p:cNvPr>
          <p:cNvSpPr/>
          <p:nvPr userDrawn="1"/>
        </p:nvSpPr>
        <p:spPr>
          <a:xfrm>
            <a:off x="142168" y="533400"/>
            <a:ext cx="5146609" cy="6096000"/>
          </a:xfrm>
          <a:prstGeom prst="roundRect">
            <a:avLst>
              <a:gd name="adj" fmla="val 543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CE360-D2AE-4186-87A2-85CEA090FC1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14" y="32053"/>
            <a:ext cx="2310273" cy="16002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6038A0-C235-413D-967B-264675BCB109}"/>
              </a:ext>
            </a:extLst>
          </p:cNvPr>
          <p:cNvSpPr/>
          <p:nvPr userDrawn="1"/>
        </p:nvSpPr>
        <p:spPr>
          <a:xfrm>
            <a:off x="1579877" y="6066163"/>
            <a:ext cx="2124446" cy="791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97584-94E3-4DFF-93CE-CE3C3C43DA5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991488"/>
            <a:ext cx="1078737" cy="71411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33ADE96-C696-42A8-91E6-C6308E961868}"/>
              </a:ext>
            </a:extLst>
          </p:cNvPr>
          <p:cNvSpPr/>
          <p:nvPr userDrawn="1"/>
        </p:nvSpPr>
        <p:spPr>
          <a:xfrm>
            <a:off x="6314156" y="503563"/>
            <a:ext cx="2124446" cy="11286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7899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330795-AA60-4F75-8707-8A1CA1E3089C}"/>
              </a:ext>
            </a:extLst>
          </p:cNvPr>
          <p:cNvSpPr/>
          <p:nvPr userDrawn="1"/>
        </p:nvSpPr>
        <p:spPr>
          <a:xfrm>
            <a:off x="5675271" y="6096000"/>
            <a:ext cx="31639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This project has received funding from the </a:t>
            </a:r>
            <a:r>
              <a:rPr lang="en-US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European Community’s H2020 Framework Programme </a:t>
            </a:r>
            <a:r>
              <a:rPr lang="en-GB" sz="1200" b="1" dirty="0">
                <a:solidFill>
                  <a:srgbClr val="778993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under grant agreement No 774309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42E95-76E7-4F63-BF83-41E7E3CD060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048969"/>
            <a:ext cx="1597314" cy="5058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67" y="3482670"/>
            <a:ext cx="1357964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8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E8F0C-9C2D-4D01-9F0E-D876227F37CC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6669D6-2410-4F3C-AB93-CEE5BD7BE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E2B830-1BE8-4CA7-A16A-04A008170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FEB8F3-4535-452F-A03F-4808C328D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719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069650"/>
          </a:xfrm>
        </p:spPr>
        <p:txBody>
          <a:bodyPr lIns="720000" tIns="46800" anchor="ctr"/>
          <a:lstStyle>
            <a:lvl1pPr algn="l">
              <a:spcBef>
                <a:spcPts val="0"/>
              </a:spcBef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35A877-2F76-4E98-953D-D2EE681EB569}"/>
              </a:ext>
            </a:extLst>
          </p:cNvPr>
          <p:cNvSpPr/>
          <p:nvPr userDrawn="1"/>
        </p:nvSpPr>
        <p:spPr>
          <a:xfrm>
            <a:off x="304800" y="152400"/>
            <a:ext cx="8534400" cy="6156000"/>
          </a:xfrm>
          <a:prstGeom prst="roundRect">
            <a:avLst>
              <a:gd name="adj" fmla="val 264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96F9855-8EDA-4E61-8534-DD646A53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6EDAD0-66C2-4B49-BBF9-C2D777C0A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4EA2F9E-D6A4-459F-A985-D640CF88C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9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85175"/>
          </a:xfrm>
          <a:prstGeom prst="roundRect">
            <a:avLst/>
          </a:prstGeom>
          <a:ln w="12700">
            <a:solidFill>
              <a:srgbClr val="84B81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7223"/>
            <a:ext cx="8229600" cy="4906963"/>
          </a:xfrm>
          <a:prstGeom prst="roundRect">
            <a:avLst>
              <a:gd name="adj" fmla="val 2267"/>
            </a:avLst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indent="-225425">
              <a:buClr>
                <a:srgbClr val="2693CD"/>
              </a:buClr>
              <a:buSzPct val="100000"/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2693CD"/>
              </a:buClr>
              <a:buFont typeface="Calibri" panose="020F0502020204030204" pitchFamily="34" charset="0"/>
              <a:buChar char="-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>
              <a:buChar char="•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06B4A09-B424-4411-8405-24E01108F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747DC47-9911-4470-8F6F-CD5CFFD15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8A5F44-5022-49DE-94C1-F4A568D2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4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GB" sz="4000" kern="1200" dirty="0">
          <a:solidFill>
            <a:srgbClr val="2693CD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77899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4B819"/>
        </a:buClr>
        <a:buFont typeface="Arial" panose="020B0604020202020204" pitchFamily="34" charset="0"/>
        <a:buChar char="–"/>
        <a:defRPr lang="en-US" sz="2400" kern="1200" dirty="0" smtClean="0">
          <a:solidFill>
            <a:srgbClr val="77899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lang="en-US" sz="2000" kern="1200" dirty="0" smtClean="0">
          <a:solidFill>
            <a:srgbClr val="77899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AB0E0"/>
        </a:buClr>
        <a:buFont typeface="Arial" panose="020B0604020202020204" pitchFamily="34" charset="0"/>
        <a:buChar char="–"/>
        <a:defRPr lang="en-US" sz="1800" kern="1200" dirty="0" smtClean="0">
          <a:solidFill>
            <a:srgbClr val="77899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GB" sz="1800" kern="1200" dirty="0">
          <a:solidFill>
            <a:srgbClr val="7789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85175"/>
          </a:xfrm>
          <a:prstGeom prst="roundRect">
            <a:avLst/>
          </a:prstGeom>
          <a:ln w="12700">
            <a:solidFill>
              <a:srgbClr val="84B81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7223"/>
            <a:ext cx="8229600" cy="4906963"/>
          </a:xfrm>
          <a:prstGeom prst="roundRect">
            <a:avLst>
              <a:gd name="adj" fmla="val 2267"/>
            </a:avLst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indent="-225425">
              <a:buClr>
                <a:srgbClr val="2693CD"/>
              </a:buClr>
              <a:buSzPct val="100000"/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2693CD"/>
              </a:buClr>
              <a:buFont typeface="Calibri" panose="020F0502020204030204" pitchFamily="34" charset="0"/>
              <a:buChar char="-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>
              <a:buChar char="•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06B4A09-B424-4411-8405-24E01108F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747DC47-9911-4470-8F6F-CD5CFFD15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8A5F44-5022-49DE-94C1-F4A568D2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lang="en-GB" sz="4000" kern="1200" dirty="0">
          <a:solidFill>
            <a:srgbClr val="2693CD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77899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4B819"/>
        </a:buClr>
        <a:buFont typeface="Arial" panose="020B0604020202020204" pitchFamily="34" charset="0"/>
        <a:buChar char="–"/>
        <a:defRPr lang="en-US" sz="2400" kern="1200" dirty="0" smtClean="0">
          <a:solidFill>
            <a:srgbClr val="77899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lang="en-US" sz="2000" kern="1200" dirty="0" smtClean="0">
          <a:solidFill>
            <a:srgbClr val="77899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AB0E0"/>
        </a:buClr>
        <a:buFont typeface="Arial" panose="020B0604020202020204" pitchFamily="34" charset="0"/>
        <a:buChar char="–"/>
        <a:defRPr lang="en-US" sz="1800" kern="1200" dirty="0" smtClean="0">
          <a:solidFill>
            <a:srgbClr val="77899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GB" sz="1800" kern="1200" dirty="0">
          <a:solidFill>
            <a:srgbClr val="7789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85175"/>
          </a:xfrm>
          <a:prstGeom prst="roundRect">
            <a:avLst/>
          </a:prstGeom>
          <a:ln w="12700">
            <a:solidFill>
              <a:srgbClr val="84B81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7223"/>
            <a:ext cx="8229600" cy="4906963"/>
          </a:xfrm>
          <a:prstGeom prst="roundRect">
            <a:avLst>
              <a:gd name="adj" fmla="val 2267"/>
            </a:avLst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indent="-225425">
              <a:buClr>
                <a:srgbClr val="2693CD"/>
              </a:buClr>
              <a:buSzPct val="100000"/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2693CD"/>
              </a:buClr>
              <a:buFont typeface="Calibri" panose="020F0502020204030204" pitchFamily="34" charset="0"/>
              <a:buChar char="-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>
              <a:buChar char="•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06B4A09-B424-4411-8405-24E01108F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747DC47-9911-4470-8F6F-CD5CFFD15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8A5F44-5022-49DE-94C1-F4A568D2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GB" sz="4000" kern="1200" dirty="0">
          <a:solidFill>
            <a:srgbClr val="2693CD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77899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4B819"/>
        </a:buClr>
        <a:buFont typeface="Arial" panose="020B0604020202020204" pitchFamily="34" charset="0"/>
        <a:buChar char="–"/>
        <a:defRPr lang="en-US" sz="2400" kern="1200" dirty="0" smtClean="0">
          <a:solidFill>
            <a:srgbClr val="77899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lang="en-US" sz="2000" kern="1200" dirty="0" smtClean="0">
          <a:solidFill>
            <a:srgbClr val="77899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AB0E0"/>
        </a:buClr>
        <a:buFont typeface="Arial" panose="020B0604020202020204" pitchFamily="34" charset="0"/>
        <a:buChar char="–"/>
        <a:defRPr lang="en-US" sz="1800" kern="1200" dirty="0" smtClean="0">
          <a:solidFill>
            <a:srgbClr val="77899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GB" sz="1800" kern="1200" dirty="0">
          <a:solidFill>
            <a:srgbClr val="7789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85175"/>
          </a:xfrm>
          <a:prstGeom prst="roundRect">
            <a:avLst/>
          </a:prstGeom>
          <a:ln w="12700">
            <a:solidFill>
              <a:srgbClr val="84B81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7223"/>
            <a:ext cx="8229600" cy="4906963"/>
          </a:xfrm>
          <a:prstGeom prst="roundRect">
            <a:avLst>
              <a:gd name="adj" fmla="val 2267"/>
            </a:avLst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indent="-225425">
              <a:buClr>
                <a:srgbClr val="2693CD"/>
              </a:buClr>
              <a:buSzPct val="100000"/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2693CD"/>
              </a:buClr>
              <a:buFont typeface="Calibri" panose="020F0502020204030204" pitchFamily="34" charset="0"/>
              <a:buChar char="-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>
              <a:buChar char="•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06B4A09-B424-4411-8405-24E01108F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747DC47-9911-4470-8F6F-CD5CFFD15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8A5F44-5022-49DE-94C1-F4A568D2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GB" sz="4000" kern="1200" dirty="0">
          <a:solidFill>
            <a:srgbClr val="2693CD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77899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4B819"/>
        </a:buClr>
        <a:buFont typeface="Arial" panose="020B0604020202020204" pitchFamily="34" charset="0"/>
        <a:buChar char="–"/>
        <a:defRPr lang="en-US" sz="2400" kern="1200" dirty="0" smtClean="0">
          <a:solidFill>
            <a:srgbClr val="77899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lang="en-US" sz="2000" kern="1200" dirty="0" smtClean="0">
          <a:solidFill>
            <a:srgbClr val="77899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AB0E0"/>
        </a:buClr>
        <a:buFont typeface="Arial" panose="020B0604020202020204" pitchFamily="34" charset="0"/>
        <a:buChar char="–"/>
        <a:defRPr lang="en-US" sz="1800" kern="1200" dirty="0" smtClean="0">
          <a:solidFill>
            <a:srgbClr val="77899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GB" sz="1800" kern="1200" dirty="0">
          <a:solidFill>
            <a:srgbClr val="7789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85175"/>
          </a:xfrm>
          <a:prstGeom prst="roundRect">
            <a:avLst/>
          </a:prstGeom>
          <a:ln w="12700">
            <a:solidFill>
              <a:srgbClr val="84B81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7223"/>
            <a:ext cx="8229600" cy="4906963"/>
          </a:xfrm>
          <a:prstGeom prst="roundRect">
            <a:avLst>
              <a:gd name="adj" fmla="val 2267"/>
            </a:avLst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indent="-225425">
              <a:buClr>
                <a:srgbClr val="2693CD"/>
              </a:buClr>
              <a:buSzPct val="100000"/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2693CD"/>
              </a:buClr>
              <a:buFont typeface="Calibri" panose="020F0502020204030204" pitchFamily="34" charset="0"/>
              <a:buChar char="-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>
              <a:buChar char="•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06B4A09-B424-4411-8405-24E01108F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747DC47-9911-4470-8F6F-CD5CFFD15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8A5F44-5022-49DE-94C1-F4A568D2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7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GB" sz="4000" kern="1200" dirty="0">
          <a:solidFill>
            <a:srgbClr val="2693CD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77899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4B819"/>
        </a:buClr>
        <a:buFont typeface="Arial" panose="020B0604020202020204" pitchFamily="34" charset="0"/>
        <a:buChar char="–"/>
        <a:defRPr lang="en-US" sz="2400" kern="1200" dirty="0" smtClean="0">
          <a:solidFill>
            <a:srgbClr val="77899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lang="en-US" sz="2000" kern="1200" dirty="0" smtClean="0">
          <a:solidFill>
            <a:srgbClr val="77899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AB0E0"/>
        </a:buClr>
        <a:buFont typeface="Arial" panose="020B0604020202020204" pitchFamily="34" charset="0"/>
        <a:buChar char="–"/>
        <a:defRPr lang="en-US" sz="1800" kern="1200" dirty="0" smtClean="0">
          <a:solidFill>
            <a:srgbClr val="77899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GB" sz="1800" kern="1200" dirty="0">
          <a:solidFill>
            <a:srgbClr val="7789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85175"/>
          </a:xfrm>
          <a:prstGeom prst="roundRect">
            <a:avLst/>
          </a:prstGeom>
          <a:ln w="12700">
            <a:solidFill>
              <a:srgbClr val="84B81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7223"/>
            <a:ext cx="8229600" cy="4906963"/>
          </a:xfrm>
          <a:prstGeom prst="roundRect">
            <a:avLst>
              <a:gd name="adj" fmla="val 2267"/>
            </a:avLst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indent="-225425">
              <a:buClr>
                <a:srgbClr val="2693CD"/>
              </a:buClr>
              <a:buSzPct val="100000"/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2693CD"/>
              </a:buClr>
              <a:buFont typeface="Calibri" panose="020F0502020204030204" pitchFamily="34" charset="0"/>
              <a:buChar char="-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Font typeface="Calibri" panose="020F0502020204030204" pitchFamily="34" charset="0"/>
              <a:buChar char="-"/>
            </a:pPr>
            <a:r>
              <a:rPr lang="en-US" dirty="0"/>
              <a:t>Fourth level</a:t>
            </a:r>
          </a:p>
          <a:p>
            <a:pPr lvl="4">
              <a:buChar char="•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06B4A09-B424-4411-8405-24E01108F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fr-FR"/>
              <a:t>02/10/2018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747DC47-9911-4470-8F6F-CD5CFFD15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MAGNITUDE  ●  Definition of use cases and scenarios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8A5F44-5022-49DE-94C1-F4A568D2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24600"/>
            <a:ext cx="1219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rgbClr val="778993"/>
                </a:solidFill>
                <a:latin typeface="Bahnschrift" panose="020B0502040204020203" pitchFamily="34" charset="0"/>
              </a:defRPr>
            </a:lvl1pPr>
          </a:lstStyle>
          <a:p>
            <a:fld id="{4BF508DF-43F8-4E23-80A8-4E7DAFA9DFE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GB" sz="4000" kern="1200" dirty="0">
          <a:solidFill>
            <a:srgbClr val="2693CD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77899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4B819"/>
        </a:buClr>
        <a:buFont typeface="Arial" panose="020B0604020202020204" pitchFamily="34" charset="0"/>
        <a:buChar char="–"/>
        <a:defRPr lang="en-US" sz="2400" kern="1200" dirty="0" smtClean="0">
          <a:solidFill>
            <a:srgbClr val="77899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lang="en-US" sz="2000" kern="1200" dirty="0" smtClean="0">
          <a:solidFill>
            <a:srgbClr val="77899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AB0E0"/>
        </a:buClr>
        <a:buFont typeface="Arial" panose="020B0604020202020204" pitchFamily="34" charset="0"/>
        <a:buChar char="–"/>
        <a:defRPr lang="en-US" sz="1800" kern="1200" dirty="0" smtClean="0">
          <a:solidFill>
            <a:srgbClr val="77899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GB" sz="1800" kern="1200" dirty="0">
          <a:solidFill>
            <a:srgbClr val="7789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ps.f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FA49-F964-4C43-BEE0-0B41286CD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Bringing flexibility provided by multi-energy </a:t>
            </a:r>
            <a:br>
              <a:rPr lang="en-US" dirty="0"/>
            </a:br>
            <a:r>
              <a:rPr lang="en-US" dirty="0"/>
              <a:t>carrier integration to a new </a:t>
            </a:r>
            <a:r>
              <a:rPr lang="en-US" dirty="0">
                <a:solidFill>
                  <a:srgbClr val="2693CD"/>
                </a:solidFill>
              </a:rPr>
              <a:t>MAGNITUDE </a:t>
            </a:r>
            <a:endParaRPr lang="en-GB" dirty="0">
              <a:solidFill>
                <a:srgbClr val="2693CD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200A8-C780-4A84-BE9F-EA469BD0C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700" dirty="0" err="1"/>
              <a:t>Régine</a:t>
            </a:r>
            <a:r>
              <a:rPr lang="en-US" sz="1700" dirty="0"/>
              <a:t> </a:t>
            </a:r>
            <a:r>
              <a:rPr lang="en-US" sz="1700" dirty="0" err="1"/>
              <a:t>Belhomme</a:t>
            </a:r>
            <a:r>
              <a:rPr lang="en-US" sz="1700" dirty="0"/>
              <a:t> (regine.belhomme@edf.fr), EDF R&amp;D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Nicole Pini (pini@eifer.org), EIFER</a:t>
            </a:r>
          </a:p>
        </p:txBody>
      </p:sp>
    </p:spTree>
    <p:extLst>
      <p:ext uri="{BB962C8B-B14F-4D97-AF65-F5344CB8AC3E}">
        <p14:creationId xmlns:p14="http://schemas.microsoft.com/office/powerpoint/2010/main" val="21375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C5F8BB-9AE2-43BE-971F-09FC37C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Technological opportunities and barriers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B8A6-6C6E-4018-9849-5A14FC142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483747"/>
              </p:ext>
            </p:extLst>
          </p:nvPr>
        </p:nvGraphicFramePr>
        <p:xfrm>
          <a:off x="381000" y="1199585"/>
          <a:ext cx="4105073" cy="5033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5073">
                  <a:extLst>
                    <a:ext uri="{9D8B030D-6E8A-4147-A177-3AD203B41FA5}">
                      <a16:colId xmlns:a16="http://schemas.microsoft.com/office/drawing/2014/main" val="2710639349"/>
                    </a:ext>
                  </a:extLst>
                </a:gridCol>
              </a:tblGrid>
              <a:tr h="34682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rgbClr val="2693CD"/>
                          </a:solidFill>
                        </a:rPr>
                        <a:t>Opportunities</a:t>
                      </a:r>
                      <a:endParaRPr lang="fr-FR" sz="1600" dirty="0">
                        <a:solidFill>
                          <a:srgbClr val="2693C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5071805"/>
                  </a:ext>
                </a:extLst>
              </a:tr>
              <a:tr h="1819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Power-to-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indent="-285750">
                        <a:buClr>
                          <a:srgbClr val="2693C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 smtClean="0"/>
                        <a:t>fuel shift </a:t>
                      </a:r>
                      <a:r>
                        <a:rPr lang="fr-FR" sz="1400" baseline="0" dirty="0" err="1" smtClean="0"/>
                        <a:t>between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gas</a:t>
                      </a:r>
                      <a:r>
                        <a:rPr lang="fr-FR" sz="1400" baseline="0" dirty="0" smtClean="0"/>
                        <a:t> and </a:t>
                      </a:r>
                      <a:r>
                        <a:rPr lang="fr-FR" sz="1400" baseline="0" dirty="0" err="1" smtClean="0"/>
                        <a:t>electricity</a:t>
                      </a:r>
                      <a:r>
                        <a:rPr lang="fr-FR" sz="1400" baseline="0" dirty="0" smtClean="0"/>
                        <a:t> for </a:t>
                      </a:r>
                      <a:r>
                        <a:rPr lang="fr-FR" sz="1400" baseline="0" dirty="0" err="1" smtClean="0"/>
                        <a:t>heat</a:t>
                      </a:r>
                      <a:r>
                        <a:rPr lang="fr-FR" sz="1400" baseline="0" dirty="0" smtClean="0"/>
                        <a:t> and cold production </a:t>
                      </a:r>
                    </a:p>
                    <a:p>
                      <a:pPr marL="285750" indent="-285750">
                        <a:buClr>
                          <a:srgbClr val="2693C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 smtClean="0"/>
                        <a:t>extra revenues </a:t>
                      </a:r>
                      <a:r>
                        <a:rPr lang="fr-FR" sz="1400" baseline="0" dirty="0" err="1" smtClean="0"/>
                        <a:t>from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flexibility</a:t>
                      </a:r>
                      <a:r>
                        <a:rPr lang="fr-FR" sz="1400" baseline="0" dirty="0" smtClean="0"/>
                        <a:t> services and </a:t>
                      </a:r>
                      <a:r>
                        <a:rPr lang="fr-FR" sz="1400" baseline="0" dirty="0" err="1" smtClean="0"/>
                        <a:t>aggregation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200" baseline="0" dirty="0" smtClean="0"/>
                        <a:t>(</a:t>
                      </a:r>
                      <a:r>
                        <a:rPr lang="fr-FR" sz="1200" baseline="0" dirty="0" err="1" smtClean="0"/>
                        <a:t>demand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side</a:t>
                      </a:r>
                      <a:r>
                        <a:rPr lang="fr-FR" sz="1200" baseline="0" dirty="0" smtClean="0"/>
                        <a:t> management, local self-</a:t>
                      </a:r>
                      <a:r>
                        <a:rPr lang="fr-FR" sz="1200" baseline="0" dirty="0" err="1" smtClean="0"/>
                        <a:t>consumption</a:t>
                      </a:r>
                      <a:r>
                        <a:rPr lang="fr-FR" sz="1200" baseline="0" dirty="0" smtClean="0"/>
                        <a:t>, </a:t>
                      </a:r>
                      <a:r>
                        <a:rPr lang="fr-FR" sz="1200" baseline="0" dirty="0" err="1" smtClean="0"/>
                        <a:t>heat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load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shifting</a:t>
                      </a:r>
                      <a:r>
                        <a:rPr lang="fr-FR" sz="1200" baseline="0" dirty="0" smtClean="0"/>
                        <a:t>) 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control and communication interfaces</a:t>
                      </a:r>
                      <a:endParaRPr lang="fr-FR" sz="1400" b="0" kern="1200" dirty="0" smtClean="0">
                        <a:solidFill>
                          <a:srgbClr val="2693C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8565101"/>
                  </a:ext>
                </a:extLst>
              </a:tr>
              <a:tr h="1603342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Heat storage: 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rgbClr val="2693C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increase electricity production (CHP) or consumption (heat pumps/electric boilers) 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rgbClr val="2693C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of DHN as storage, to optimize heat production and apply innovative heat pricing schemes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8397345"/>
                  </a:ext>
                </a:extLst>
              </a:tr>
              <a:tr h="524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Steam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smtClean="0"/>
                        <a:t>in industries:</a:t>
                      </a:r>
                      <a:r>
                        <a:rPr lang="fr-FR" sz="1400" baseline="0" dirty="0" smtClean="0"/>
                        <a:t> to shift </a:t>
                      </a:r>
                      <a:r>
                        <a:rPr lang="fr-FR" sz="1400" baseline="0" dirty="0" err="1" smtClean="0"/>
                        <a:t>from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gas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consumption</a:t>
                      </a:r>
                      <a:r>
                        <a:rPr lang="fr-FR" sz="1400" baseline="0" dirty="0" smtClean="0"/>
                        <a:t> to </a:t>
                      </a:r>
                      <a:r>
                        <a:rPr lang="fr-FR" sz="1400" baseline="0" dirty="0" err="1" smtClean="0"/>
                        <a:t>electricity</a:t>
                      </a:r>
                      <a:r>
                        <a:rPr lang="fr-FR" sz="1400" baseline="0" dirty="0" smtClean="0"/>
                        <a:t> (self-) </a:t>
                      </a:r>
                      <a:r>
                        <a:rPr lang="fr-FR" sz="1400" baseline="0" dirty="0" err="1" smtClean="0"/>
                        <a:t>consumption</a:t>
                      </a:r>
                      <a:endParaRPr lang="fr-FR" sz="1400" dirty="0" smtClean="0">
                        <a:solidFill>
                          <a:srgbClr val="77899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37192299"/>
                  </a:ext>
                </a:extLst>
              </a:tr>
              <a:tr h="740004">
                <a:tc>
                  <a:txBody>
                    <a:bodyPr/>
                    <a:lstStyle/>
                    <a:p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Gas-fired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generators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1400" baseline="0" dirty="0" smtClean="0"/>
                        <a:t>participation in </a:t>
                      </a:r>
                      <a:r>
                        <a:rPr lang="fr-FR" sz="1400" baseline="0" dirty="0" err="1" smtClean="0"/>
                        <a:t>flexibility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markets</a:t>
                      </a:r>
                      <a:r>
                        <a:rPr lang="fr-FR" sz="1400" baseline="0" dirty="0" smtClean="0"/>
                        <a:t> (</a:t>
                      </a:r>
                      <a:r>
                        <a:rPr lang="fr-FR" sz="1400" baseline="0" dirty="0" err="1" smtClean="0"/>
                        <a:t>e.g</a:t>
                      </a:r>
                      <a:r>
                        <a:rPr lang="fr-FR" sz="1400" baseline="0" dirty="0" smtClean="0"/>
                        <a:t>. </a:t>
                      </a:r>
                      <a:r>
                        <a:rPr lang="fr-FR" sz="1400" baseline="0" dirty="0" err="1" smtClean="0"/>
                        <a:t>redispatch</a:t>
                      </a:r>
                      <a:r>
                        <a:rPr lang="fr-FR" sz="1400" baseline="0" dirty="0" smtClean="0"/>
                        <a:t>), </a:t>
                      </a:r>
                      <a:r>
                        <a:rPr lang="fr-FR" sz="1400" baseline="0" dirty="0" err="1" smtClean="0"/>
                        <a:t>using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storage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capacity</a:t>
                      </a:r>
                      <a:r>
                        <a:rPr lang="fr-FR" sz="1400" baseline="0" dirty="0" smtClean="0"/>
                        <a:t> of high pressure </a:t>
                      </a:r>
                      <a:r>
                        <a:rPr lang="fr-FR" sz="1400" baseline="0" dirty="0" err="1" smtClean="0"/>
                        <a:t>gas</a:t>
                      </a:r>
                      <a:r>
                        <a:rPr lang="fr-FR" sz="1400" baseline="0" dirty="0" smtClean="0"/>
                        <a:t> networks</a:t>
                      </a:r>
                      <a:endParaRPr lang="fr-FR" sz="1400" dirty="0">
                        <a:solidFill>
                          <a:srgbClr val="77899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464229"/>
                  </a:ext>
                </a:extLst>
              </a:tr>
            </a:tbl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</p:spPr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</p:spPr>
        <p:txBody>
          <a:bodyPr/>
          <a:lstStyle/>
          <a:p>
            <a:r>
              <a:rPr lang="en-GB" dirty="0"/>
              <a:t>MAGNITUDE  ●  </a:t>
            </a:r>
            <a:r>
              <a:rPr lang="en-GB" dirty="0" smtClean="0"/>
              <a:t>DHC+ Talk. Energy Integration</a:t>
            </a:r>
            <a:endParaRPr lang="en-GB" dirty="0"/>
          </a:p>
        </p:txBody>
      </p:sp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950469"/>
              </p:ext>
            </p:extLst>
          </p:nvPr>
        </p:nvGraphicFramePr>
        <p:xfrm>
          <a:off x="4657927" y="1199585"/>
          <a:ext cx="4105073" cy="5033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5073">
                  <a:extLst>
                    <a:ext uri="{9D8B030D-6E8A-4147-A177-3AD203B41FA5}">
                      <a16:colId xmlns:a16="http://schemas.microsoft.com/office/drawing/2014/main" val="2710639349"/>
                    </a:ext>
                  </a:extLst>
                </a:gridCol>
              </a:tblGrid>
              <a:tr h="33805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rgbClr val="2693CD"/>
                          </a:solidFill>
                        </a:rPr>
                        <a:t>Barriers</a:t>
                      </a:r>
                      <a:r>
                        <a:rPr lang="fr-FR" sz="1600" dirty="0" smtClean="0">
                          <a:solidFill>
                            <a:srgbClr val="2693CD"/>
                          </a:solidFill>
                        </a:rPr>
                        <a:t> and </a:t>
                      </a:r>
                      <a:r>
                        <a:rPr lang="fr-FR" sz="1600" dirty="0" err="1" smtClean="0">
                          <a:solidFill>
                            <a:srgbClr val="2693CD"/>
                          </a:solidFill>
                        </a:rPr>
                        <a:t>potential</a:t>
                      </a:r>
                      <a:r>
                        <a:rPr lang="fr-FR" sz="1600" dirty="0" smtClean="0">
                          <a:solidFill>
                            <a:srgbClr val="2693CD"/>
                          </a:solidFill>
                        </a:rPr>
                        <a:t> adaptations</a:t>
                      </a:r>
                      <a:endParaRPr lang="fr-FR" sz="1600" dirty="0">
                        <a:solidFill>
                          <a:srgbClr val="2693C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5071805"/>
                  </a:ext>
                </a:extLst>
              </a:tr>
              <a:tr h="952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Critical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demand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industrial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, DH)</a:t>
                      </a:r>
                      <a:r>
                        <a:rPr lang="fr-FR" sz="1400" b="0" kern="1200" baseline="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baseline="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constraints</a:t>
                      </a:r>
                      <a:endParaRPr lang="fr-FR" sz="1400" b="0" kern="1200" dirty="0" smtClean="0">
                        <a:solidFill>
                          <a:srgbClr val="2693C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rgbClr val="2693CD"/>
                        </a:buClr>
                        <a:buFont typeface="Calibri" panose="020F0502020204030204" pitchFamily="34" charset="0"/>
                        <a:buChar char="→"/>
                      </a:pP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forecast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algorithms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rebound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fr-F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demand-side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8565101"/>
                  </a:ext>
                </a:extLst>
              </a:tr>
              <a:tr h="1167823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Technical limitations</a:t>
                      </a:r>
                      <a:r>
                        <a:rPr lang="en-US" sz="1400" b="0" kern="1200" baseline="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of the equipment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amping capability, lockout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contraints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mechanical stress, minimum loads)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rgbClr val="2693CD"/>
                        </a:buClr>
                        <a:buFont typeface="Calibri" panose="020F0502020204030204" pitchFamily="34" charset="0"/>
                        <a:buChar char="→"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Installation of storage and auxiliary peak units, improved scheduling and 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8397345"/>
                  </a:ext>
                </a:extLst>
              </a:tr>
              <a:tr h="952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High maintenance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due to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frequent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load</a:t>
                      </a:r>
                      <a:r>
                        <a:rPr lang="fr-FR" sz="1400" b="0" kern="1200" baseline="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changes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Tx/>
                        <a:buFont typeface="Calibri" panose="020F0502020204030204" pitchFamily="34" charset="0"/>
                        <a:buChar char="→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optimization and control, development of innovative business models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37192299"/>
                  </a:ext>
                </a:extLst>
              </a:tr>
              <a:tr h="890729">
                <a:tc>
                  <a:txBody>
                    <a:bodyPr/>
                    <a:lstStyle/>
                    <a:p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Interconnection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networks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Tx/>
                        <a:buFont typeface="Calibri" panose="020F0502020204030204" pitchFamily="34" charset="0"/>
                        <a:buChar char="→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 and upgrading of the bottleneck interconnection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0464229"/>
                  </a:ext>
                </a:extLst>
              </a:tr>
              <a:tr h="673813">
                <a:tc>
                  <a:txBody>
                    <a:bodyPr/>
                    <a:lstStyle/>
                    <a:p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Interoperability</a:t>
                      </a:r>
                      <a:r>
                        <a:rPr lang="fr-FR" sz="1400" b="0" kern="120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 and data </a:t>
                      </a:r>
                      <a:r>
                        <a:rPr lang="fr-FR" sz="1400" b="0" kern="1200" dirty="0" err="1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  <a:endParaRPr lang="fr-FR" sz="1400" b="0" kern="1200" dirty="0" smtClean="0">
                        <a:solidFill>
                          <a:srgbClr val="2693C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Tx/>
                        <a:buFont typeface="Calibri" panose="020F0502020204030204" pitchFamily="34" charset="0"/>
                        <a:buChar char="→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monitoring systems, standardization and policy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89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6AB5A8-092D-476B-8621-71F6955D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examples: ACS (Milan)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5079B-8AEC-47E1-B302-9580B35FB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</p:spPr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</p:spPr>
        <p:txBody>
          <a:bodyPr/>
          <a:lstStyle/>
          <a:p>
            <a:r>
              <a:rPr lang="en-GB" dirty="0"/>
              <a:t>MAGNITUDE  ●  </a:t>
            </a:r>
            <a:r>
              <a:rPr lang="en-GB" dirty="0" smtClean="0"/>
              <a:t>DHC+ Talk. Energy Integration</a:t>
            </a:r>
            <a:endParaRPr lang="en-GB" dirty="0"/>
          </a:p>
        </p:txBody>
      </p:sp>
      <p:graphicFrame>
        <p:nvGraphicFramePr>
          <p:cNvPr id="7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43171"/>
              </p:ext>
            </p:extLst>
          </p:nvPr>
        </p:nvGraphicFramePr>
        <p:xfrm>
          <a:off x="533400" y="1492407"/>
          <a:ext cx="4534418" cy="4363720"/>
        </p:xfrm>
        <a:graphic>
          <a:graphicData uri="http://schemas.openxmlformats.org/drawingml/2006/table">
            <a:tbl>
              <a:tblPr firstRow="1" bandRow="1"/>
              <a:tblGrid>
                <a:gridCol w="122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0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noProof="0" dirty="0" smtClean="0">
                          <a:latin typeface="+mn-lt"/>
                        </a:rPr>
                        <a:t>Key</a:t>
                      </a:r>
                      <a:r>
                        <a:rPr lang="en-GB" sz="1400" baseline="0" noProof="0" dirty="0" smtClean="0">
                          <a:latin typeface="+mn-lt"/>
                        </a:rPr>
                        <a:t> information</a:t>
                      </a:r>
                      <a:endParaRPr lang="en-GB" sz="14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8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Type</a:t>
                      </a:r>
                      <a:r>
                        <a:rPr lang="en-GB" sz="1400" b="0" baseline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 of system</a:t>
                      </a:r>
                      <a:endParaRPr lang="en-GB" sz="1400" b="0" noProof="0" dirty="0" smtClean="0">
                        <a:solidFill>
                          <a:srgbClr val="2693C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400" kern="1200" baseline="300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generation district heating network</a:t>
                      </a: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(heat driven energy production)</a:t>
                      </a:r>
                      <a:endParaRPr lang="en-GB" sz="1400" kern="1200" noProof="0" dirty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Installed technologies</a:t>
                      </a:r>
                      <a:endParaRPr lang="en-GB" sz="1400" b="0" noProof="0" dirty="0">
                        <a:solidFill>
                          <a:srgbClr val="2693C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CHP gas engines: </a:t>
                      </a:r>
                      <a:r>
                        <a:rPr lang="nl-NL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5.04 MWe, 4.4 MWt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2 Heat pumps: 15 + 3 </a:t>
                      </a:r>
                      <a:r>
                        <a:rPr lang="en-GB" sz="1400" kern="120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MWt</a:t>
                      </a:r>
                      <a:endParaRPr lang="en-GB" sz="1400" kern="1200" noProof="0" dirty="0" smtClean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Electric boiler:</a:t>
                      </a: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GB" sz="1400" kern="1200" baseline="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MWt</a:t>
                      </a:r>
                      <a:endParaRPr lang="en-GB" sz="1400" kern="1200" noProof="0" dirty="0" smtClean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3 Gas boilers: 15 </a:t>
                      </a:r>
                      <a:r>
                        <a:rPr lang="en-GB" sz="1400" kern="120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MWt</a:t>
                      </a:r>
                      <a:endParaRPr lang="en-GB" sz="1400" kern="1200" noProof="0" dirty="0" smtClean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2 Heat storage tanks: 11 </a:t>
                      </a:r>
                      <a:r>
                        <a:rPr lang="en-GB" sz="1400" kern="120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MWt</a:t>
                      </a: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(35 MWh)</a:t>
                      </a:r>
                      <a:endParaRPr lang="en-GB" sz="1400" kern="1200" noProof="0" dirty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Studied improvement strategies</a:t>
                      </a:r>
                      <a:endParaRPr lang="en-GB" sz="1400" b="0" noProof="0" dirty="0" smtClean="0">
                        <a:solidFill>
                          <a:srgbClr val="2693CD"/>
                        </a:solidFill>
                        <a:latin typeface="+mn-lt"/>
                      </a:endParaRPr>
                    </a:p>
                    <a:p>
                      <a:endParaRPr lang="en-GB" sz="1400" noProof="0" dirty="0">
                        <a:solidFill>
                          <a:srgbClr val="778993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Improvement of electrical network for FCR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Improvement of heat storage capacity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400" kern="120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r>
                        <a:rPr lang="en-US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heat pricing models for day/night tariffs as heat demand response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noProof="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Flexibility provision</a:t>
                      </a:r>
                      <a:endParaRPr lang="en-GB" sz="1400" kern="1200" baseline="0" noProof="0" dirty="0">
                        <a:solidFill>
                          <a:srgbClr val="2693C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Participation to Day Ahead and Intra-Day markets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Simulated: FCR, </a:t>
                      </a:r>
                      <a:r>
                        <a:rPr lang="en-GB" sz="1400" kern="120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aFRR</a:t>
                      </a: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mFRR</a:t>
                      </a:r>
                      <a:endParaRPr lang="en-GB" sz="1400" kern="1200" noProof="0" dirty="0" smtClean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mmagine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31" y="1295400"/>
            <a:ext cx="3463069" cy="2667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31" y="3962400"/>
            <a:ext cx="3580938" cy="199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81899" y="6013257"/>
            <a:ext cx="222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solidFill>
                  <a:srgbClr val="778993"/>
                </a:solidFill>
              </a:rPr>
              <a:t>Source: </a:t>
            </a:r>
            <a:r>
              <a:rPr lang="fr-FR" sz="900" dirty="0" smtClean="0">
                <a:solidFill>
                  <a:srgbClr val="778993"/>
                </a:solidFill>
              </a:rPr>
              <a:t>ACS</a:t>
            </a:r>
            <a:endParaRPr lang="fr-FR" sz="900" dirty="0">
              <a:solidFill>
                <a:srgbClr val="7789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6AB5A8-092D-476B-8621-71F6955D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examples: Paris Saclay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5079B-8AEC-47E1-B302-9580B35FB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</p:spPr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</p:spPr>
        <p:txBody>
          <a:bodyPr/>
          <a:lstStyle/>
          <a:p>
            <a:r>
              <a:rPr lang="en-GB" dirty="0"/>
              <a:t>MAGNITUDE  ●  </a:t>
            </a:r>
            <a:r>
              <a:rPr lang="en-GB" dirty="0" smtClean="0"/>
              <a:t>DHC+ Talk. Energy Integration</a:t>
            </a:r>
            <a:endParaRPr lang="en-GB" dirty="0"/>
          </a:p>
        </p:txBody>
      </p:sp>
      <p:graphicFrame>
        <p:nvGraphicFramePr>
          <p:cNvPr id="10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64499"/>
              </p:ext>
            </p:extLst>
          </p:nvPr>
        </p:nvGraphicFramePr>
        <p:xfrm>
          <a:off x="609600" y="1543386"/>
          <a:ext cx="4419600" cy="4190620"/>
        </p:xfrm>
        <a:graphic>
          <a:graphicData uri="http://schemas.openxmlformats.org/drawingml/2006/table">
            <a:tbl>
              <a:tblPr firstRow="1" bandRow="1"/>
              <a:tblGrid>
                <a:gridCol w="1193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noProof="0" dirty="0" smtClean="0">
                          <a:latin typeface="+mn-lt"/>
                        </a:rPr>
                        <a:t>Key</a:t>
                      </a:r>
                      <a:r>
                        <a:rPr lang="en-GB" sz="1400" baseline="0" noProof="0" dirty="0" smtClean="0">
                          <a:latin typeface="+mn-lt"/>
                        </a:rPr>
                        <a:t> information</a:t>
                      </a:r>
                      <a:endParaRPr lang="en-GB" sz="14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8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Type</a:t>
                      </a:r>
                      <a:r>
                        <a:rPr lang="en-GB" sz="1400" b="0" baseline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 of system</a:t>
                      </a:r>
                      <a:endParaRPr lang="en-GB" sz="1400" b="0" noProof="0" dirty="0" smtClean="0">
                        <a:solidFill>
                          <a:srgbClr val="2693C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400" kern="1200" baseline="300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generation district heating and cooling network</a:t>
                      </a:r>
                      <a:endParaRPr lang="en-GB" sz="1400" kern="1200" noProof="0" dirty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Installed technologies</a:t>
                      </a:r>
                      <a:endParaRPr lang="en-GB" sz="1400" b="0" noProof="0" dirty="0">
                        <a:solidFill>
                          <a:srgbClr val="2693C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Reversible heat</a:t>
                      </a:r>
                      <a:r>
                        <a:rPr lang="en-US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pumps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Gas boilers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Geothermal wells feeding</a:t>
                      </a: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the low temperature loop (30-15 °C) + secondary distribution loops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Total installed capacity: 37 MW heating (40 </a:t>
                      </a:r>
                      <a:r>
                        <a:rPr lang="en-GB" sz="1400" kern="1200" baseline="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/year), 10 MW cooling (10 </a:t>
                      </a:r>
                      <a:r>
                        <a:rPr lang="en-GB" sz="1400" kern="1200" baseline="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/year), 25 km network length</a:t>
                      </a:r>
                      <a:endParaRPr lang="en-GB" sz="1400" kern="1200" noProof="0" dirty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Studied improvement strategies</a:t>
                      </a:r>
                      <a:endParaRPr lang="en-GB" sz="1400" b="0" noProof="0" dirty="0" smtClean="0">
                        <a:solidFill>
                          <a:srgbClr val="2693C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Integration of thermal storage tanks in buildings</a:t>
                      </a: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or substations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Integration of PV generation on site</a:t>
                      </a:r>
                      <a:endParaRPr lang="en-GB" sz="1400" kern="1200" noProof="0" dirty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noProof="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Flexibility provision</a:t>
                      </a:r>
                      <a:endParaRPr lang="en-GB" sz="1400" kern="1200" baseline="0" noProof="0" dirty="0">
                        <a:solidFill>
                          <a:srgbClr val="2693C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Simulated: participation to Day-Ahead</a:t>
                      </a:r>
                      <a:r>
                        <a:rPr lang="en-GB" sz="1400" kern="1200" baseline="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 and Intra-Day markets</a:t>
                      </a:r>
                      <a:endParaRPr lang="en-GB" sz="1400" kern="1200" noProof="0" dirty="0" smtClean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64030" y="5877151"/>
            <a:ext cx="222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solidFill>
                  <a:srgbClr val="778993"/>
                </a:solidFill>
              </a:rPr>
              <a:t>Source: </a:t>
            </a:r>
            <a:r>
              <a:rPr lang="fr-FR" sz="900" dirty="0" smtClean="0">
                <a:solidFill>
                  <a:srgbClr val="778993"/>
                </a:solidFill>
                <a:hlinkClick r:id="rId3"/>
              </a:rPr>
              <a:t>www.epaps.fr</a:t>
            </a:r>
            <a:r>
              <a:rPr lang="fr-FR" sz="900" dirty="0">
                <a:solidFill>
                  <a:srgbClr val="778993"/>
                </a:solidFill>
              </a:rPr>
              <a:t>, © EPA Paris-Saclay </a:t>
            </a:r>
            <a:endParaRPr lang="fr-FR" sz="900" dirty="0">
              <a:solidFill>
                <a:srgbClr val="77899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196" y="1371600"/>
            <a:ext cx="3383604" cy="2543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64030" y="3638696"/>
            <a:ext cx="222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solidFill>
                  <a:srgbClr val="778993"/>
                </a:solidFill>
              </a:rPr>
              <a:t>Source: </a:t>
            </a:r>
            <a:r>
              <a:rPr lang="fr-FR" sz="900" dirty="0" smtClean="0">
                <a:solidFill>
                  <a:srgbClr val="778993"/>
                </a:solidFill>
              </a:rPr>
              <a:t>reseaux-chaleur.cerema.fr</a:t>
            </a:r>
            <a:endParaRPr lang="fr-FR" sz="900" dirty="0">
              <a:solidFill>
                <a:srgbClr val="778993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r="5898"/>
          <a:stretch/>
        </p:blipFill>
        <p:spPr>
          <a:xfrm>
            <a:off x="5175871" y="3962400"/>
            <a:ext cx="3663329" cy="18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>
          <a:xfrm>
            <a:off x="279483" y="1143000"/>
            <a:ext cx="6254667" cy="5181600"/>
          </a:xfrm>
        </p:spPr>
        <p:txBody>
          <a:bodyPr anchor="t">
            <a:normAutofit fontScale="92500" lnSpcReduction="10000"/>
          </a:bodyPr>
          <a:lstStyle/>
          <a:p>
            <a:pPr marL="11747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2693CD"/>
                </a:solidFill>
              </a:rPr>
              <a:t>S</a:t>
            </a:r>
            <a:r>
              <a:rPr lang="en-US" sz="1600" b="1" dirty="0" smtClean="0">
                <a:solidFill>
                  <a:srgbClr val="2693CD"/>
                </a:solidFill>
              </a:rPr>
              <a:t>imilarities </a:t>
            </a:r>
            <a:r>
              <a:rPr lang="en-US" sz="1600" b="1" dirty="0">
                <a:solidFill>
                  <a:srgbClr val="2693CD"/>
                </a:solidFill>
              </a:rPr>
              <a:t>between </a:t>
            </a:r>
            <a:r>
              <a:rPr lang="en-US" sz="1600" b="1" dirty="0" smtClean="0">
                <a:solidFill>
                  <a:srgbClr val="2693CD"/>
                </a:solidFill>
              </a:rPr>
              <a:t>electricity</a:t>
            </a:r>
            <a:r>
              <a:rPr lang="en-US" sz="1600" b="1" dirty="0">
                <a:solidFill>
                  <a:srgbClr val="2693CD"/>
                </a:solidFill>
              </a:rPr>
              <a:t>, gas and </a:t>
            </a:r>
            <a:r>
              <a:rPr lang="en-US" sz="1600" b="1" dirty="0" smtClean="0">
                <a:solidFill>
                  <a:srgbClr val="2693CD"/>
                </a:solidFill>
              </a:rPr>
              <a:t>heating/cooling </a:t>
            </a:r>
            <a:r>
              <a:rPr lang="en-US" sz="1600" b="1" dirty="0">
                <a:solidFill>
                  <a:srgbClr val="2693CD"/>
                </a:solidFill>
              </a:rPr>
              <a:t>systems: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GB" sz="1600" b="1" dirty="0"/>
              <a:t>Distribution </a:t>
            </a:r>
            <a:r>
              <a:rPr lang="en-GB" sz="1600" b="1" dirty="0" smtClean="0"/>
              <a:t>and </a:t>
            </a:r>
            <a:r>
              <a:rPr lang="en-GB" sz="1600" b="1" dirty="0"/>
              <a:t>transmission networks </a:t>
            </a:r>
            <a:r>
              <a:rPr lang="en-GB" sz="1600" dirty="0"/>
              <a:t>(mainly distribution </a:t>
            </a:r>
            <a:r>
              <a:rPr lang="en-GB" sz="1600" dirty="0" smtClean="0"/>
              <a:t>for heat,  sometimes transmission e.g. Copenhagen)</a:t>
            </a:r>
            <a:endParaRPr lang="fr-FR" sz="1600" dirty="0"/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GB" sz="1600" b="1" dirty="0" smtClean="0"/>
              <a:t>Balancing </a:t>
            </a:r>
            <a:r>
              <a:rPr lang="en-GB" sz="1600" b="1" dirty="0"/>
              <a:t>requirement </a:t>
            </a:r>
            <a:r>
              <a:rPr lang="en-GB" sz="1600" dirty="0"/>
              <a:t>between generation and consumption </a:t>
            </a:r>
            <a:endParaRPr lang="en-GB" sz="16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600" b="1" dirty="0" smtClean="0"/>
              <a:t>Metering and settlement</a:t>
            </a:r>
            <a:endParaRPr lang="fr-FR" sz="16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600" b="1" dirty="0" smtClean="0"/>
              <a:t>Similar roles </a:t>
            </a:r>
            <a:endParaRPr lang="en-GB" sz="1600" b="1" dirty="0"/>
          </a:p>
          <a:p>
            <a:pPr marL="11747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GB" sz="1600" dirty="0" smtClean="0">
                <a:sym typeface="Wingdings" panose="05000000000000000000" pitchFamily="2" charset="2"/>
              </a:rPr>
              <a:t>Benefits</a:t>
            </a:r>
            <a:r>
              <a:rPr lang="en-GB" sz="1600" dirty="0" smtClean="0"/>
              <a:t> of the synergies between the three sectors.</a:t>
            </a:r>
            <a:endParaRPr lang="fr-FR" sz="1600" dirty="0" smtClean="0"/>
          </a:p>
          <a:p>
            <a:pPr marL="117475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1600" b="1" dirty="0" smtClean="0">
                <a:solidFill>
                  <a:srgbClr val="2693CD"/>
                </a:solidFill>
              </a:rPr>
              <a:t>But</a:t>
            </a:r>
            <a:r>
              <a:rPr lang="en-US" sz="1600" b="1" dirty="0">
                <a:solidFill>
                  <a:srgbClr val="2693CD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b="1" dirty="0"/>
              <a:t>No unbundling </a:t>
            </a:r>
            <a:r>
              <a:rPr lang="en-US" sz="1600" dirty="0"/>
              <a:t>in heat </a:t>
            </a:r>
            <a:r>
              <a:rPr lang="en-US" sz="1600" dirty="0" smtClean="0"/>
              <a:t>sector: </a:t>
            </a:r>
            <a:r>
              <a:rPr lang="en-US" sz="1600" dirty="0">
                <a:sym typeface="Wingdings" panose="05000000000000000000" pitchFamily="2" charset="2"/>
              </a:rPr>
              <a:t>e</a:t>
            </a:r>
            <a:r>
              <a:rPr lang="en-US" sz="1600" dirty="0" smtClean="0">
                <a:sym typeface="Wingdings" panose="05000000000000000000" pitchFamily="2" charset="2"/>
              </a:rPr>
              <a:t>.g. </a:t>
            </a:r>
            <a:r>
              <a:rPr lang="en-US" sz="1600" dirty="0">
                <a:sym typeface="Wingdings" panose="05000000000000000000" pitchFamily="2" charset="2"/>
              </a:rPr>
              <a:t>n</a:t>
            </a:r>
            <a:r>
              <a:rPr lang="en-US" sz="1600" dirty="0" smtClean="0">
                <a:sym typeface="Wingdings" panose="05000000000000000000" pitchFamily="2" charset="2"/>
              </a:rPr>
              <a:t>etwork </a:t>
            </a:r>
            <a:r>
              <a:rPr lang="en-US" sz="1600" dirty="0">
                <a:sym typeface="Wingdings" panose="05000000000000000000" pitchFamily="2" charset="2"/>
              </a:rPr>
              <a:t>roles may be carried </a:t>
            </a:r>
            <a:r>
              <a:rPr lang="en-US" sz="1600" dirty="0" smtClean="0">
                <a:sym typeface="Wingdings" panose="05000000000000000000" pitchFamily="2" charset="2"/>
              </a:rPr>
              <a:t>out by producers/suppliers</a:t>
            </a:r>
            <a:endParaRPr lang="en-US" sz="1600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1600" dirty="0"/>
              <a:t>Most often </a:t>
            </a:r>
            <a:r>
              <a:rPr lang="en-US" sz="1600" b="1" dirty="0"/>
              <a:t>no </a:t>
            </a:r>
            <a:r>
              <a:rPr lang="en-US" sz="1600" b="1" dirty="0" smtClean="0"/>
              <a:t>“organized market” </a:t>
            </a:r>
            <a:r>
              <a:rPr lang="en-US" sz="1600" dirty="0"/>
              <a:t>in the heat </a:t>
            </a:r>
            <a:r>
              <a:rPr lang="en-US" sz="1600" dirty="0" smtClean="0"/>
              <a:t>sector, </a:t>
            </a:r>
            <a:r>
              <a:rPr lang="en-US" sz="1600" dirty="0">
                <a:sym typeface="Wingdings" panose="05000000000000000000" pitchFamily="2" charset="2"/>
              </a:rPr>
              <a:t>e</a:t>
            </a:r>
            <a:r>
              <a:rPr lang="en-US" sz="1600" dirty="0" smtClean="0">
                <a:sym typeface="Wingdings" panose="05000000000000000000" pitchFamily="2" charset="2"/>
              </a:rPr>
              <a:t>ven if… </a:t>
            </a:r>
          </a:p>
          <a:p>
            <a:pPr marL="457200" lvl="1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e.g. in </a:t>
            </a:r>
            <a:r>
              <a:rPr lang="en-US" sz="1600" dirty="0">
                <a:sym typeface="Wingdings" panose="05000000000000000000" pitchFamily="2" charset="2"/>
              </a:rPr>
              <a:t>Denmark </a:t>
            </a:r>
            <a:r>
              <a:rPr lang="en-US" sz="1600" dirty="0" smtClean="0">
                <a:sym typeface="Wingdings" panose="05000000000000000000" pitchFamily="2" charset="2"/>
              </a:rPr>
              <a:t>day-ahead and </a:t>
            </a:r>
            <a:r>
              <a:rPr lang="en-US" sz="1600" dirty="0">
                <a:sym typeface="Wingdings" panose="05000000000000000000" pitchFamily="2" charset="2"/>
              </a:rPr>
              <a:t>intraday </a:t>
            </a:r>
            <a:r>
              <a:rPr lang="en-US" sz="1600" dirty="0" smtClean="0">
                <a:sym typeface="Wingdings" panose="05000000000000000000" pitchFamily="2" charset="2"/>
              </a:rPr>
              <a:t>processes</a:t>
            </a:r>
            <a:endParaRPr lang="en-US" sz="1600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1600" b="1" dirty="0"/>
              <a:t>Heat networks </a:t>
            </a:r>
            <a:r>
              <a:rPr lang="en-US" sz="1600" b="1" dirty="0" smtClean="0"/>
              <a:t>inherently </a:t>
            </a:r>
            <a:r>
              <a:rPr lang="en-US" sz="1600" b="1" dirty="0"/>
              <a:t>local systems </a:t>
            </a:r>
            <a:r>
              <a:rPr lang="en-US" sz="1600" dirty="0"/>
              <a:t>and </a:t>
            </a:r>
            <a:r>
              <a:rPr lang="en-US" sz="1600" dirty="0" smtClean="0"/>
              <a:t>heterogeneous situations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GB" sz="1600" b="1" dirty="0"/>
              <a:t>D</a:t>
            </a:r>
            <a:r>
              <a:rPr lang="en-GB" sz="1600" b="1" dirty="0" smtClean="0"/>
              <a:t>ifferent </a:t>
            </a:r>
            <a:r>
              <a:rPr lang="en-GB" sz="1600" b="1" dirty="0"/>
              <a:t>characteristics </a:t>
            </a:r>
            <a:r>
              <a:rPr lang="en-GB" sz="1600" b="1" dirty="0" smtClean="0"/>
              <a:t>for system </a:t>
            </a:r>
            <a:r>
              <a:rPr lang="en-GB" sz="1600" b="1" dirty="0"/>
              <a:t>operation and market aspects</a:t>
            </a:r>
            <a:endParaRPr lang="en-GB" sz="1600" b="1" dirty="0" smtClean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1600" dirty="0" smtClean="0"/>
              <a:t>time </a:t>
            </a:r>
            <a:r>
              <a:rPr lang="en-GB" sz="1600" dirty="0"/>
              <a:t>constants, inherent resilience and dynamic </a:t>
            </a:r>
            <a:r>
              <a:rPr lang="en-GB" sz="1600" dirty="0" smtClean="0"/>
              <a:t>behaviours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1600" dirty="0" smtClean="0"/>
              <a:t>operation </a:t>
            </a:r>
            <a:r>
              <a:rPr lang="en-GB" sz="1600" dirty="0"/>
              <a:t>needs and </a:t>
            </a:r>
            <a:r>
              <a:rPr lang="en-GB" sz="1600" dirty="0" smtClean="0"/>
              <a:t>requirements</a:t>
            </a:r>
            <a:endParaRPr lang="fr-FR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E01A0B-509F-4DAB-89E5-003FFA86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 smtClean="0"/>
              <a:t>Market perspective</a:t>
            </a:r>
            <a:endParaRPr lang="en-GB" sz="3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A2CD4-C8A3-408D-851E-050DF0B4C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508DF-43F8-4E23-80A8-4E7DAFA9DFE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72181"/>
              </p:ext>
            </p:extLst>
          </p:nvPr>
        </p:nvGraphicFramePr>
        <p:xfrm>
          <a:off x="6629400" y="1295400"/>
          <a:ext cx="1903040" cy="48264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Roles</a:t>
                      </a:r>
                      <a:endParaRPr lang="en-GB" sz="1600" b="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6936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Producer</a:t>
                      </a:r>
                      <a:endParaRPr lang="en-GB" sz="1600" b="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Consumer</a:t>
                      </a:r>
                      <a:endParaRPr lang="en-GB" sz="160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Transmission</a:t>
                      </a:r>
                      <a:r>
                        <a:rPr lang="en-GB" sz="1600" baseline="0" noProof="0" dirty="0"/>
                        <a:t> network operator</a:t>
                      </a:r>
                      <a:endParaRPr lang="en-GB" sz="160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Distribution</a:t>
                      </a:r>
                      <a:r>
                        <a:rPr lang="en-GB" sz="1600" baseline="0" noProof="0" dirty="0"/>
                        <a:t> network operator</a:t>
                      </a:r>
                      <a:endParaRPr lang="en-GB" sz="160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Balance</a:t>
                      </a:r>
                      <a:r>
                        <a:rPr lang="en-GB" sz="1600" baseline="0" noProof="0" dirty="0"/>
                        <a:t> responsible</a:t>
                      </a:r>
                      <a:endParaRPr lang="en-GB" sz="160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Supplier</a:t>
                      </a:r>
                      <a:endParaRPr lang="en-GB" sz="160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Storage provider</a:t>
                      </a:r>
                      <a:endParaRPr lang="en-GB" sz="160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Metering-related</a:t>
                      </a:r>
                      <a:r>
                        <a:rPr lang="en-GB" sz="1600" baseline="0" noProof="0" dirty="0"/>
                        <a:t> roles</a:t>
                      </a:r>
                      <a:endParaRPr lang="en-GB" sz="160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Regulator</a:t>
                      </a:r>
                      <a:endParaRPr lang="en-GB" sz="160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…</a:t>
                      </a:r>
                      <a:endParaRPr lang="en-GB" sz="1600" noProof="0" dirty="0">
                        <a:solidFill>
                          <a:srgbClr val="7789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</p:spPr>
        <p:txBody>
          <a:bodyPr/>
          <a:lstStyle/>
          <a:p>
            <a:r>
              <a:rPr lang="fr-FR" dirty="0" smtClean="0"/>
              <a:t>23/04/20</a:t>
            </a:r>
            <a:endParaRPr lang="en-GB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</p:spPr>
        <p:txBody>
          <a:bodyPr/>
          <a:lstStyle/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2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9483" y="1188116"/>
            <a:ext cx="8407317" cy="4978731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900"/>
              </a:spcBef>
            </a:pPr>
            <a:r>
              <a:rPr lang="en-GB" sz="1600" b="1" dirty="0" smtClean="0">
                <a:solidFill>
                  <a:srgbClr val="2693CD"/>
                </a:solidFill>
              </a:rPr>
              <a:t>Large diversity </a:t>
            </a:r>
            <a:r>
              <a:rPr lang="en-GB" sz="1600" b="1" dirty="0">
                <a:solidFill>
                  <a:srgbClr val="2693CD"/>
                </a:solidFill>
              </a:rPr>
              <a:t>of </a:t>
            </a:r>
            <a:r>
              <a:rPr lang="en-GB" sz="1600" b="1" dirty="0" smtClean="0">
                <a:solidFill>
                  <a:srgbClr val="2693CD"/>
                </a:solidFill>
              </a:rPr>
              <a:t>market </a:t>
            </a:r>
            <a:r>
              <a:rPr lang="en-GB" sz="1600" b="1" dirty="0">
                <a:solidFill>
                  <a:srgbClr val="2693CD"/>
                </a:solidFill>
              </a:rPr>
              <a:t>mechanisms and </a:t>
            </a:r>
            <a:r>
              <a:rPr lang="en-GB" sz="1600" b="1" dirty="0" smtClean="0">
                <a:solidFill>
                  <a:srgbClr val="2693CD"/>
                </a:solidFill>
              </a:rPr>
              <a:t>rules</a:t>
            </a:r>
            <a:r>
              <a:rPr lang="fr-FR" sz="1600" b="1" dirty="0" smtClean="0">
                <a:solidFill>
                  <a:srgbClr val="2693CD"/>
                </a:solidFill>
              </a:rPr>
              <a:t> </a:t>
            </a:r>
            <a:r>
              <a:rPr lang="en-GB" sz="1600" dirty="0" smtClean="0"/>
              <a:t>between countries and</a:t>
            </a:r>
            <a:r>
              <a:rPr lang="fr-FR" sz="1600" dirty="0" smtClean="0"/>
              <a:t> </a:t>
            </a:r>
            <a:r>
              <a:rPr lang="en-GB" sz="1600" dirty="0" smtClean="0"/>
              <a:t>sectors.</a:t>
            </a:r>
            <a:r>
              <a:rPr lang="en-GB" sz="1600" b="1" dirty="0" smtClean="0">
                <a:solidFill>
                  <a:srgbClr val="2693CD"/>
                </a:solidFill>
                <a:sym typeface="Wingdings" panose="05000000000000000000" pitchFamily="2" charset="2"/>
              </a:rPr>
              <a:t> </a:t>
            </a:r>
          </a:p>
          <a:p>
            <a:pPr lvl="1">
              <a:spcBef>
                <a:spcPts val="900"/>
              </a:spcBef>
            </a:pPr>
            <a:r>
              <a:rPr lang="en-GB" sz="1600" dirty="0">
                <a:sym typeface="Wingdings" panose="05000000000000000000" pitchFamily="2" charset="2"/>
              </a:rPr>
              <a:t>D</a:t>
            </a:r>
            <a:r>
              <a:rPr lang="en-GB" sz="1600" dirty="0" smtClean="0">
                <a:sym typeface="Wingdings" panose="05000000000000000000" pitchFamily="2" charset="2"/>
              </a:rPr>
              <a:t>espite </a:t>
            </a:r>
            <a:r>
              <a:rPr lang="en-GB" sz="1600" b="1" dirty="0" smtClean="0">
                <a:solidFill>
                  <a:srgbClr val="2693CD"/>
                </a:solidFill>
                <a:sym typeface="Wingdings" panose="05000000000000000000" pitchFamily="2" charset="2"/>
              </a:rPr>
              <a:t>harmonization efforts</a:t>
            </a:r>
            <a:r>
              <a:rPr lang="en-GB" sz="1600" b="1" dirty="0" smtClean="0"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sym typeface="Wingdings" panose="05000000000000000000" pitchFamily="2" charset="2"/>
              </a:rPr>
              <a:t>at least in electricity and gas</a:t>
            </a:r>
            <a:endParaRPr lang="fr-FR" sz="1600" dirty="0"/>
          </a:p>
          <a:p>
            <a:pPr lvl="0">
              <a:spcBef>
                <a:spcPts val="900"/>
              </a:spcBef>
            </a:pPr>
            <a:r>
              <a:rPr lang="en-GB" sz="1600" b="1" dirty="0" smtClean="0">
                <a:solidFill>
                  <a:srgbClr val="2693CD"/>
                </a:solidFill>
              </a:rPr>
              <a:t>Rules </a:t>
            </a:r>
            <a:r>
              <a:rPr lang="en-GB" sz="1600" b="1" dirty="0">
                <a:solidFill>
                  <a:srgbClr val="2693CD"/>
                </a:solidFill>
              </a:rPr>
              <a:t>or requirements </a:t>
            </a:r>
            <a:r>
              <a:rPr lang="en-GB" sz="1600" b="1" dirty="0" smtClean="0">
                <a:solidFill>
                  <a:srgbClr val="2693CD"/>
                </a:solidFill>
              </a:rPr>
              <a:t>preventing/limiting service provision </a:t>
            </a:r>
            <a:r>
              <a:rPr lang="en-GB" sz="1600" dirty="0" smtClean="0"/>
              <a:t>by MES</a:t>
            </a:r>
          </a:p>
          <a:p>
            <a:pPr lvl="1">
              <a:spcBef>
                <a:spcPts val="300"/>
              </a:spcBef>
            </a:pPr>
            <a:r>
              <a:rPr lang="en-GB" sz="1600" dirty="0" smtClean="0"/>
              <a:t>(Still) a non-level playing field.</a:t>
            </a:r>
          </a:p>
          <a:p>
            <a:pPr lvl="0">
              <a:spcBef>
                <a:spcPts val="900"/>
              </a:spcBef>
            </a:pPr>
            <a:r>
              <a:rPr lang="en-GB" sz="1600" dirty="0" smtClean="0"/>
              <a:t>Increased costs due to </a:t>
            </a:r>
            <a:r>
              <a:rPr lang="en-GB" sz="1600" b="1" dirty="0" smtClean="0">
                <a:solidFill>
                  <a:srgbClr val="2693CD"/>
                </a:solidFill>
              </a:rPr>
              <a:t>network </a:t>
            </a:r>
            <a:r>
              <a:rPr lang="en-GB" sz="1600" b="1" dirty="0">
                <a:solidFill>
                  <a:srgbClr val="2693CD"/>
                </a:solidFill>
              </a:rPr>
              <a:t>tariffs, retail prices, </a:t>
            </a:r>
            <a:r>
              <a:rPr lang="en-GB" sz="1600" b="1" dirty="0" smtClean="0">
                <a:solidFill>
                  <a:srgbClr val="2693CD"/>
                </a:solidFill>
              </a:rPr>
              <a:t>taxes, imbalances</a:t>
            </a:r>
            <a:r>
              <a:rPr lang="en-GB" sz="1600" dirty="0" smtClean="0"/>
              <a:t>,…</a:t>
            </a:r>
            <a:endParaRPr lang="fr-FR" sz="1600" dirty="0"/>
          </a:p>
          <a:p>
            <a:pPr lvl="0">
              <a:spcBef>
                <a:spcPts val="900"/>
              </a:spcBef>
            </a:pPr>
            <a:r>
              <a:rPr lang="en-GB" sz="1600" dirty="0"/>
              <a:t>A</a:t>
            </a:r>
            <a:r>
              <a:rPr lang="en-GB" sz="1600" dirty="0" smtClean="0"/>
              <a:t>ttractiveness </a:t>
            </a:r>
            <a:r>
              <a:rPr lang="en-GB" sz="1600" dirty="0"/>
              <a:t>of </a:t>
            </a:r>
            <a:r>
              <a:rPr lang="en-GB" sz="1600" b="1" dirty="0">
                <a:solidFill>
                  <a:srgbClr val="2693CD"/>
                </a:solidFill>
              </a:rPr>
              <a:t>flexibility </a:t>
            </a:r>
            <a:r>
              <a:rPr lang="en-GB" sz="1600" b="1" dirty="0" smtClean="0">
                <a:solidFill>
                  <a:srgbClr val="2693CD"/>
                </a:solidFill>
              </a:rPr>
              <a:t>remuneration</a:t>
            </a:r>
            <a:endParaRPr lang="fr-FR" sz="1600" b="1" dirty="0">
              <a:solidFill>
                <a:srgbClr val="2693CD"/>
              </a:solidFill>
            </a:endParaRPr>
          </a:p>
          <a:p>
            <a:pPr lvl="0">
              <a:spcBef>
                <a:spcPts val="900"/>
              </a:spcBef>
            </a:pPr>
            <a:r>
              <a:rPr lang="en-GB" sz="1600" b="1" dirty="0">
                <a:solidFill>
                  <a:srgbClr val="2693CD"/>
                </a:solidFill>
              </a:rPr>
              <a:t>Lack or incompatibility of incentive schemes</a:t>
            </a:r>
            <a:r>
              <a:rPr lang="en-GB" sz="1600" dirty="0"/>
              <a:t>, </a:t>
            </a:r>
            <a:r>
              <a:rPr lang="en-GB" sz="1600" dirty="0" smtClean="0"/>
              <a:t>e.g.</a:t>
            </a:r>
            <a:r>
              <a:rPr lang="fr-FR" sz="1600" dirty="0"/>
              <a:t> </a:t>
            </a:r>
            <a:r>
              <a:rPr lang="fr-FR" sz="1600" dirty="0" smtClean="0"/>
              <a:t>for</a:t>
            </a:r>
            <a:r>
              <a:rPr lang="en-GB" sz="1600" dirty="0" smtClean="0"/>
              <a:t> DSOs </a:t>
            </a:r>
            <a:r>
              <a:rPr lang="en-GB" sz="1600" dirty="0"/>
              <a:t>to procure flexibility </a:t>
            </a:r>
            <a:r>
              <a:rPr lang="en-GB" sz="1600" dirty="0" smtClean="0"/>
              <a:t>services</a:t>
            </a:r>
            <a:r>
              <a:rPr lang="fr-FR" sz="1600" dirty="0" smtClean="0"/>
              <a:t>, </a:t>
            </a:r>
            <a:r>
              <a:rPr lang="en-GB" sz="1600" dirty="0" smtClean="0"/>
              <a:t>between </a:t>
            </a:r>
            <a:r>
              <a:rPr lang="en-GB" sz="1600" dirty="0"/>
              <a:t>RES support schemes and </a:t>
            </a:r>
            <a:r>
              <a:rPr lang="en-GB" sz="1600" dirty="0" smtClean="0"/>
              <a:t>flexibility provision</a:t>
            </a:r>
            <a:endParaRPr lang="fr-FR" sz="1600" dirty="0"/>
          </a:p>
          <a:p>
            <a:pPr lvl="0">
              <a:spcBef>
                <a:spcPts val="900"/>
              </a:spcBef>
            </a:pPr>
            <a:r>
              <a:rPr lang="en-GB" sz="1600" dirty="0" smtClean="0"/>
              <a:t>Lack of </a:t>
            </a:r>
            <a:r>
              <a:rPr lang="en-GB" sz="1600" b="1" dirty="0" smtClean="0">
                <a:solidFill>
                  <a:srgbClr val="2693CD"/>
                </a:solidFill>
              </a:rPr>
              <a:t>coordination </a:t>
            </a:r>
            <a:r>
              <a:rPr lang="en-GB" sz="1600" b="1" dirty="0">
                <a:solidFill>
                  <a:srgbClr val="2693CD"/>
                </a:solidFill>
              </a:rPr>
              <a:t>between network </a:t>
            </a:r>
            <a:r>
              <a:rPr lang="en-GB" sz="1600" b="1" dirty="0" smtClean="0">
                <a:solidFill>
                  <a:srgbClr val="2693CD"/>
                </a:solidFill>
              </a:rPr>
              <a:t>operators</a:t>
            </a:r>
            <a:r>
              <a:rPr lang="fr-FR" sz="1600" dirty="0" smtClean="0"/>
              <a:t>: </a:t>
            </a:r>
            <a:r>
              <a:rPr lang="en-GB" sz="1600" dirty="0" smtClean="0"/>
              <a:t>DSOs </a:t>
            </a:r>
            <a:r>
              <a:rPr lang="en-GB" sz="1600" dirty="0"/>
              <a:t>and </a:t>
            </a:r>
            <a:r>
              <a:rPr lang="en-GB" sz="1600" dirty="0" smtClean="0"/>
              <a:t>TSOs; electricity</a:t>
            </a:r>
            <a:r>
              <a:rPr lang="en-GB" sz="1600" dirty="0"/>
              <a:t>, gas and heating/cooling network </a:t>
            </a:r>
            <a:r>
              <a:rPr lang="en-GB" sz="1600" dirty="0" smtClean="0"/>
              <a:t>operators.</a:t>
            </a:r>
            <a:endParaRPr lang="fr-FR" sz="1600" dirty="0"/>
          </a:p>
          <a:p>
            <a:pPr lvl="0">
              <a:spcBef>
                <a:spcPts val="900"/>
              </a:spcBef>
            </a:pPr>
            <a:r>
              <a:rPr lang="en-GB" sz="1600" b="1" dirty="0" smtClean="0">
                <a:solidFill>
                  <a:srgbClr val="2693CD"/>
                </a:solidFill>
              </a:rPr>
              <a:t>Diversity </a:t>
            </a:r>
            <a:r>
              <a:rPr lang="en-GB" sz="1600" b="1" dirty="0">
                <a:solidFill>
                  <a:srgbClr val="2693CD"/>
                </a:solidFill>
              </a:rPr>
              <a:t>of stakeholders with deeply different professional </a:t>
            </a:r>
            <a:r>
              <a:rPr lang="en-GB" sz="1600" b="1" dirty="0" smtClean="0">
                <a:solidFill>
                  <a:srgbClr val="2693CD"/>
                </a:solidFill>
              </a:rPr>
              <a:t>culture</a:t>
            </a:r>
            <a:r>
              <a:rPr lang="en-GB" sz="1600" dirty="0" smtClean="0">
                <a:solidFill>
                  <a:srgbClr val="2693CD"/>
                </a:solidFill>
              </a:rPr>
              <a:t> </a:t>
            </a:r>
            <a:endParaRPr lang="fr-FR" sz="1600" dirty="0" smtClean="0">
              <a:solidFill>
                <a:srgbClr val="2693CD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GB" sz="1600" dirty="0"/>
              <a:t>C</a:t>
            </a:r>
            <a:r>
              <a:rPr lang="en-GB" sz="1600" dirty="0" smtClean="0"/>
              <a:t>omplexity </a:t>
            </a:r>
            <a:r>
              <a:rPr lang="en-GB" sz="1600" dirty="0"/>
              <a:t>and </a:t>
            </a:r>
            <a:r>
              <a:rPr lang="en-GB" sz="1600" dirty="0" smtClean="0"/>
              <a:t>multiplicity of </a:t>
            </a:r>
            <a:r>
              <a:rPr lang="en-GB" sz="1600" dirty="0"/>
              <a:t>interactions/transactions, </a:t>
            </a:r>
            <a:endParaRPr lang="fr-FR" sz="1600" dirty="0"/>
          </a:p>
          <a:p>
            <a:pPr lvl="1">
              <a:spcBef>
                <a:spcPts val="300"/>
              </a:spcBef>
            </a:pPr>
            <a:r>
              <a:rPr lang="en-GB" sz="1600" dirty="0" smtClean="0"/>
              <a:t>Needs </a:t>
            </a:r>
            <a:r>
              <a:rPr lang="en-GB" sz="1600" dirty="0"/>
              <a:t>for awareness raising, learning and training.</a:t>
            </a:r>
            <a:endParaRPr lang="fr-FR" sz="1600" dirty="0"/>
          </a:p>
          <a:p>
            <a:pPr marL="0" indent="0">
              <a:spcBef>
                <a:spcPts val="600"/>
              </a:spcBef>
              <a:buNone/>
            </a:pPr>
            <a:endParaRPr lang="en-GB" sz="1600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600" b="1" dirty="0" smtClean="0">
                <a:solidFill>
                  <a:srgbClr val="2693CD"/>
                </a:solidFill>
                <a:sym typeface="Wingdings" panose="05000000000000000000" pitchFamily="2" charset="2"/>
              </a:rPr>
              <a:t>Large diversity between countries </a:t>
            </a:r>
            <a:r>
              <a:rPr lang="en-GB" sz="1600" dirty="0" smtClean="0">
                <a:sym typeface="Wingdings" panose="05000000000000000000" pitchFamily="2" charset="2"/>
              </a:rPr>
              <a:t>and </a:t>
            </a:r>
            <a:r>
              <a:rPr lang="en-GB" sz="1600" b="1" dirty="0" smtClean="0">
                <a:solidFill>
                  <a:srgbClr val="2693CD"/>
                </a:solidFill>
                <a:sym typeface="Wingdings" panose="05000000000000000000" pitchFamily="2" charset="2"/>
              </a:rPr>
              <a:t>very fast evolving field</a:t>
            </a:r>
            <a:r>
              <a:rPr lang="en-GB" sz="1600" dirty="0" smtClean="0">
                <a:sym typeface="Wingdings" panose="05000000000000000000" pitchFamily="2" charset="2"/>
              </a:rPr>
              <a:t>!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en-GB" sz="1600" dirty="0" smtClean="0">
                <a:sym typeface="Wingdings" panose="05000000000000000000" pitchFamily="2" charset="2"/>
              </a:rPr>
              <a:t>Need to </a:t>
            </a:r>
            <a:r>
              <a:rPr lang="en-GB" sz="1600" dirty="0" smtClean="0"/>
              <a:t>take </a:t>
            </a:r>
            <a:r>
              <a:rPr lang="en-GB" sz="1600" dirty="0"/>
              <a:t>into account </a:t>
            </a:r>
            <a:r>
              <a:rPr lang="en-GB" sz="1600" b="1" dirty="0" smtClean="0"/>
              <a:t>specificities </a:t>
            </a:r>
            <a:r>
              <a:rPr lang="en-GB" sz="1600" b="1" dirty="0"/>
              <a:t>of the three sectors both </a:t>
            </a:r>
            <a:r>
              <a:rPr lang="en-GB" sz="1600" b="1" dirty="0" smtClean="0"/>
              <a:t>at </a:t>
            </a:r>
            <a:r>
              <a:rPr lang="en-GB" sz="1600" b="1" dirty="0"/>
              <a:t>national and local </a:t>
            </a:r>
            <a:r>
              <a:rPr lang="en-GB" sz="1600" b="1" dirty="0" smtClean="0"/>
              <a:t>scales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Potential market and regulatory  barriers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23/04/20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4F2AC0-C8CC-4DE3-94B4-10C653DB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Autofit/>
          </a:bodyPr>
          <a:lstStyle/>
          <a:p>
            <a:pPr marL="117475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2020 - Tools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600" b="1" dirty="0" smtClean="0">
                <a:solidFill>
                  <a:srgbClr val="2693CD"/>
                </a:solidFill>
              </a:rPr>
              <a:t>Optimization </a:t>
            </a:r>
            <a:r>
              <a:rPr lang="en-US" sz="1600" b="1" dirty="0">
                <a:solidFill>
                  <a:srgbClr val="2693CD"/>
                </a:solidFill>
              </a:rPr>
              <a:t>tools </a:t>
            </a:r>
            <a:r>
              <a:rPr lang="en-US" sz="1600" dirty="0"/>
              <a:t>for </a:t>
            </a:r>
            <a:r>
              <a:rPr lang="en-US" sz="1600" b="1" dirty="0" smtClean="0">
                <a:solidFill>
                  <a:srgbClr val="2693CD"/>
                </a:solidFill>
              </a:rPr>
              <a:t>MES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600" b="1" dirty="0">
                <a:solidFill>
                  <a:srgbClr val="2693CD"/>
                </a:solidFill>
              </a:rPr>
              <a:t>A</a:t>
            </a:r>
            <a:r>
              <a:rPr lang="en-US" sz="1600" b="1" dirty="0" smtClean="0">
                <a:solidFill>
                  <a:srgbClr val="2693CD"/>
                </a:solidFill>
              </a:rPr>
              <a:t>ggregation platform</a:t>
            </a:r>
            <a:endParaRPr lang="en-US" sz="1600" dirty="0" smtClean="0"/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600" b="1" dirty="0" smtClean="0">
                <a:solidFill>
                  <a:srgbClr val="2693CD"/>
                </a:solidFill>
              </a:rPr>
              <a:t>Multi-carrier market </a:t>
            </a:r>
            <a:r>
              <a:rPr lang="en-US" sz="1600" b="1" dirty="0">
                <a:solidFill>
                  <a:srgbClr val="2693CD"/>
                </a:solidFill>
              </a:rPr>
              <a:t>simulation </a:t>
            </a:r>
            <a:r>
              <a:rPr lang="en-US" sz="1600" b="1" dirty="0" smtClean="0">
                <a:solidFill>
                  <a:srgbClr val="2693CD"/>
                </a:solidFill>
              </a:rPr>
              <a:t>platform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600" b="1" dirty="0" smtClean="0">
                <a:solidFill>
                  <a:srgbClr val="2693CD"/>
                </a:solidFill>
              </a:rPr>
              <a:t>Specifications of Multi-energy </a:t>
            </a:r>
            <a:r>
              <a:rPr lang="en-US" sz="1600" b="1" dirty="0">
                <a:solidFill>
                  <a:srgbClr val="2693CD"/>
                </a:solidFill>
              </a:rPr>
              <a:t>data hub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and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/>
              <a:t>adaptation layer for </a:t>
            </a:r>
            <a:r>
              <a:rPr lang="en-US" sz="1600" dirty="0" smtClean="0"/>
              <a:t>interoperability</a:t>
            </a:r>
            <a:endParaRPr lang="en-US" sz="1600" b="1" dirty="0" smtClean="0">
              <a:solidFill>
                <a:srgbClr val="2693CD"/>
              </a:solidFill>
            </a:endParaRPr>
          </a:p>
          <a:p>
            <a:pPr marL="117475" lv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1600" b="1" dirty="0">
                <a:solidFill>
                  <a:srgbClr val="FF0000"/>
                </a:solidFill>
              </a:rPr>
              <a:t>2020 - </a:t>
            </a:r>
            <a:r>
              <a:rPr lang="en-US" sz="1600" b="1" dirty="0" smtClean="0">
                <a:solidFill>
                  <a:srgbClr val="FF0000"/>
                </a:solidFill>
              </a:rPr>
              <a:t>Assessment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2693CD"/>
                </a:solidFill>
              </a:rPr>
              <a:t>Simulation of the real-life case studies </a:t>
            </a:r>
            <a:r>
              <a:rPr lang="en-US" sz="1600" dirty="0" smtClean="0"/>
              <a:t>under </a:t>
            </a:r>
            <a:r>
              <a:rPr lang="en-US" sz="1600" dirty="0"/>
              <a:t>baseline and future scenarios </a:t>
            </a:r>
            <a:endParaRPr lang="en-US" sz="16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2693CD"/>
                </a:solidFill>
              </a:rPr>
              <a:t>Opportunities </a:t>
            </a:r>
            <a:r>
              <a:rPr lang="en-US" sz="1600" b="1" dirty="0">
                <a:solidFill>
                  <a:srgbClr val="2693CD"/>
                </a:solidFill>
              </a:rPr>
              <a:t>and barriers for </a:t>
            </a:r>
            <a:r>
              <a:rPr lang="en-US" sz="1600" b="1" dirty="0" smtClean="0">
                <a:solidFill>
                  <a:srgbClr val="2693CD"/>
                </a:solidFill>
              </a:rPr>
              <a:t>replication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600" b="1" dirty="0">
                <a:solidFill>
                  <a:srgbClr val="2693CD"/>
                </a:solidFill>
              </a:rPr>
              <a:t>Business model </a:t>
            </a:r>
            <a:r>
              <a:rPr lang="en-US" sz="1600" b="1" dirty="0" smtClean="0">
                <a:solidFill>
                  <a:srgbClr val="2693CD"/>
                </a:solidFill>
              </a:rPr>
              <a:t>evaluation</a:t>
            </a:r>
          </a:p>
          <a:p>
            <a:pPr marL="117475" indent="0">
              <a:lnSpc>
                <a:spcPct val="110000"/>
              </a:lnSpc>
              <a:spcBef>
                <a:spcPts val="200"/>
              </a:spcBef>
              <a:buNone/>
            </a:pPr>
            <a:endParaRPr lang="en-US" sz="1600" b="1" dirty="0" smtClean="0">
              <a:solidFill>
                <a:srgbClr val="2693CD"/>
              </a:solidFill>
            </a:endParaRPr>
          </a:p>
          <a:p>
            <a:pPr marL="117475" lv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2021 – Final evaluation and recommendations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2693CD"/>
                </a:solidFill>
              </a:rPr>
              <a:t>Evaluation </a:t>
            </a:r>
            <a:r>
              <a:rPr lang="en-US" sz="1600" b="1" dirty="0">
                <a:solidFill>
                  <a:srgbClr val="2693CD"/>
                </a:solidFill>
              </a:rPr>
              <a:t>of </a:t>
            </a:r>
            <a:r>
              <a:rPr lang="en-US" sz="1600" b="1" dirty="0" smtClean="0">
                <a:solidFill>
                  <a:srgbClr val="2693CD"/>
                </a:solidFill>
              </a:rPr>
              <a:t>integrated </a:t>
            </a:r>
            <a:r>
              <a:rPr lang="en-US" sz="1600" b="1" dirty="0">
                <a:solidFill>
                  <a:srgbClr val="2693CD"/>
                </a:solidFill>
              </a:rPr>
              <a:t>system</a:t>
            </a:r>
            <a:r>
              <a:rPr lang="en-US" sz="1600" dirty="0"/>
              <a:t>: MES, aggregation and market </a:t>
            </a:r>
            <a:r>
              <a:rPr lang="en-US" sz="1600" dirty="0" smtClean="0"/>
              <a:t>platforms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600" b="1" dirty="0">
                <a:solidFill>
                  <a:srgbClr val="2693CD"/>
                </a:solidFill>
              </a:rPr>
              <a:t>L</a:t>
            </a:r>
            <a:r>
              <a:rPr lang="en-US" sz="1600" b="1" dirty="0" smtClean="0">
                <a:solidFill>
                  <a:srgbClr val="2693CD"/>
                </a:solidFill>
              </a:rPr>
              <a:t>essons learnt, technical/technological recommendations and policy recommendations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C5F8BB-9AE2-43BE-971F-09FC37C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Future results</a:t>
            </a:r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23/04/20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MAGNITUDE  ●  DHC+ Talk. Energy Integration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B8A6-6C6E-4018-9849-5A14FC142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508DF-43F8-4E23-80A8-4E7DAFA9DFE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15833" t="64444" r="17500" b="17778"/>
          <a:stretch/>
        </p:blipFill>
        <p:spPr>
          <a:xfrm>
            <a:off x="3718534" y="4108694"/>
            <a:ext cx="5120666" cy="7681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3600" y="5851368"/>
            <a:ext cx="446981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Final public workshop and policy workshop 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534" y="1168590"/>
            <a:ext cx="3930066" cy="22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888C81-C889-4A80-91ED-91BA41BE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221088"/>
            <a:ext cx="7772400" cy="864096"/>
          </a:xfrm>
        </p:spPr>
        <p:txBody>
          <a:bodyPr/>
          <a:lstStyle/>
          <a:p>
            <a:pPr algn="ctr"/>
            <a:r>
              <a:rPr lang="en-GB" dirty="0" smtClean="0"/>
              <a:t>Thank you </a:t>
            </a:r>
            <a:r>
              <a:rPr lang="en-GB" dirty="0"/>
              <a:t>for your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309DE-53D6-4EAF-A24F-63C9A35A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268CA-799B-4116-9868-FD416214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DC295-B85E-4435-BC82-5524D57A7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22313" y="5775647"/>
            <a:ext cx="7882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7789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1200" b="1" dirty="0" smtClean="0">
                <a:solidFill>
                  <a:srgbClr val="7789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 reflects </a:t>
            </a:r>
            <a:r>
              <a:rPr lang="en-GB" sz="1200" b="1" dirty="0">
                <a:solidFill>
                  <a:srgbClr val="7789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the authors’ view. The </a:t>
            </a:r>
            <a:r>
              <a:rPr lang="en-GB" sz="1200" b="1" dirty="0" smtClean="0">
                <a:solidFill>
                  <a:srgbClr val="7789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Commission </a:t>
            </a:r>
            <a:r>
              <a:rPr lang="en-GB" sz="1200" b="1" dirty="0">
                <a:solidFill>
                  <a:srgbClr val="7789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Innovation and Networks Executive Agency (INEA) are not responsible for any use that may be made of the information it contains</a:t>
            </a:r>
            <a:endParaRPr lang="fr-FR" sz="1200" b="1" dirty="0">
              <a:solidFill>
                <a:srgbClr val="77899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DD012A-1FFB-4999-8CE1-E5699994884B}"/>
              </a:ext>
            </a:extLst>
          </p:cNvPr>
          <p:cNvSpPr/>
          <p:nvPr/>
        </p:nvSpPr>
        <p:spPr>
          <a:xfrm>
            <a:off x="1482079" y="5301208"/>
            <a:ext cx="6978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200" b="1" dirty="0" smtClean="0">
                <a:solidFill>
                  <a:srgbClr val="778993"/>
                </a:solidFill>
                <a:ea typeface="MS UI Gothic" panose="020B0600070205080204" pitchFamily="34" charset="-128"/>
              </a:rPr>
              <a:t>This</a:t>
            </a:r>
            <a:r>
              <a:rPr lang="en-GB" sz="1200" b="1" dirty="0" smtClean="0">
                <a:solidFill>
                  <a:srgbClr val="778993"/>
                </a:solidFill>
                <a:latin typeface="+mn-lt"/>
                <a:ea typeface="MS UI Gothic" panose="020B0600070205080204" pitchFamily="34" charset="-128"/>
              </a:rPr>
              <a:t> </a:t>
            </a:r>
            <a:r>
              <a:rPr lang="en-GB" sz="1200" b="1" dirty="0">
                <a:solidFill>
                  <a:srgbClr val="778993"/>
                </a:solidFill>
                <a:latin typeface="+mn-lt"/>
                <a:ea typeface="MS UI Gothic" panose="020B0600070205080204" pitchFamily="34" charset="-128"/>
              </a:rPr>
              <a:t>project has received funding from the </a:t>
            </a:r>
            <a:r>
              <a:rPr lang="en-US" sz="1200" b="1" dirty="0" smtClean="0">
                <a:solidFill>
                  <a:srgbClr val="778993"/>
                </a:solidFill>
                <a:latin typeface="+mn-lt"/>
                <a:ea typeface="MS UI Gothic" panose="020B0600070205080204" pitchFamily="34" charset="-128"/>
              </a:rPr>
              <a:t>European Union’s Horizon</a:t>
            </a:r>
            <a:r>
              <a:rPr lang="en-US" sz="1200" b="1" baseline="0" dirty="0" smtClean="0">
                <a:solidFill>
                  <a:srgbClr val="778993"/>
                </a:solidFill>
                <a:latin typeface="+mn-lt"/>
                <a:ea typeface="MS UI Gothic" panose="020B0600070205080204" pitchFamily="34" charset="-128"/>
              </a:rPr>
              <a:t> </a:t>
            </a:r>
            <a:r>
              <a:rPr lang="en-US" sz="1200" b="1" dirty="0" smtClean="0">
                <a:solidFill>
                  <a:srgbClr val="778993"/>
                </a:solidFill>
                <a:latin typeface="+mn-lt"/>
                <a:ea typeface="MS UI Gothic" panose="020B0600070205080204" pitchFamily="34" charset="-128"/>
              </a:rPr>
              <a:t>2020 research and innovation </a:t>
            </a:r>
            <a:r>
              <a:rPr lang="en-US" sz="1200" b="1" dirty="0" err="1" smtClean="0">
                <a:solidFill>
                  <a:srgbClr val="778993"/>
                </a:solidFill>
                <a:latin typeface="+mn-lt"/>
                <a:ea typeface="MS UI Gothic" panose="020B0600070205080204" pitchFamily="34" charset="-128"/>
              </a:rPr>
              <a:t>programme</a:t>
            </a:r>
            <a:r>
              <a:rPr lang="en-US" sz="1200" b="1" dirty="0" smtClean="0">
                <a:solidFill>
                  <a:srgbClr val="778993"/>
                </a:solidFill>
                <a:latin typeface="+mn-lt"/>
                <a:ea typeface="MS UI Gothic" panose="020B0600070205080204" pitchFamily="34" charset="-128"/>
              </a:rPr>
              <a:t> under grant</a:t>
            </a:r>
            <a:r>
              <a:rPr lang="en-US" sz="1200" b="1" baseline="0" dirty="0" smtClean="0">
                <a:solidFill>
                  <a:srgbClr val="778993"/>
                </a:solidFill>
                <a:latin typeface="+mn-lt"/>
                <a:ea typeface="MS UI Gothic" panose="020B0600070205080204" pitchFamily="34" charset="-128"/>
              </a:rPr>
              <a:t> </a:t>
            </a:r>
            <a:r>
              <a:rPr lang="en-US" sz="1200" b="1" dirty="0" smtClean="0">
                <a:solidFill>
                  <a:srgbClr val="778993"/>
                </a:solidFill>
                <a:latin typeface="+mn-lt"/>
                <a:ea typeface="MS UI Gothic" panose="020B0600070205080204" pitchFamily="34" charset="-128"/>
              </a:rPr>
              <a:t>agreement No 774309.</a:t>
            </a:r>
            <a:endParaRPr lang="en-GB" sz="1200" b="1" dirty="0">
              <a:solidFill>
                <a:srgbClr val="778993"/>
              </a:solidFill>
              <a:latin typeface="+mn-lt"/>
              <a:ea typeface="MS UI Gothic" panose="020B0600070205080204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4" y="5348876"/>
            <a:ext cx="514631" cy="34325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537212" y="2204864"/>
            <a:ext cx="818121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2693CD"/>
                </a:solidFill>
              </a:rPr>
              <a:t>https</a:t>
            </a:r>
            <a:r>
              <a:rPr lang="fr-FR" sz="2400" b="1" dirty="0">
                <a:solidFill>
                  <a:srgbClr val="2693CD"/>
                </a:solidFill>
              </a:rPr>
              <a:t>://www.magnitude-project.eu/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16650" r="1176" b="50684"/>
          <a:stretch/>
        </p:blipFill>
        <p:spPr>
          <a:xfrm>
            <a:off x="1861060" y="2924944"/>
            <a:ext cx="5421880" cy="10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C5F8BB-9AE2-43BE-971F-09FC37C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Flexibility provision to the electricity system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B8A6-6C6E-4018-9849-5A14FC142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</p:spPr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</p:spPr>
        <p:txBody>
          <a:bodyPr/>
          <a:lstStyle/>
          <a:p>
            <a:r>
              <a:rPr lang="en-GB" dirty="0"/>
              <a:t>MAGNITUDE  ●  </a:t>
            </a:r>
            <a:r>
              <a:rPr lang="en-GB" dirty="0" smtClean="0"/>
              <a:t>DHC+ Talk. Energy Integration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6" y="1545014"/>
            <a:ext cx="8065707" cy="3712786"/>
          </a:xfrm>
          <a:prstGeom prst="rect">
            <a:avLst/>
          </a:prstGeom>
          <a:noFill/>
        </p:spPr>
      </p:pic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57200" y="5263153"/>
            <a:ext cx="8229600" cy="1061447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2693CD"/>
                </a:solidFill>
              </a:rPr>
              <a:t>Two different aspects or </a:t>
            </a:r>
            <a:r>
              <a:rPr lang="en-US" sz="1800" b="1" dirty="0" smtClean="0">
                <a:solidFill>
                  <a:srgbClr val="2693CD"/>
                </a:solidFill>
              </a:rPr>
              <a:t>“services”:</a:t>
            </a:r>
            <a:endParaRPr lang="en-US" sz="1800" b="1" dirty="0">
              <a:solidFill>
                <a:srgbClr val="2693CD"/>
              </a:solidFill>
            </a:endParaRPr>
          </a:p>
          <a:p>
            <a:pPr indent="-342900">
              <a:spcBef>
                <a:spcPts val="0"/>
              </a:spcBef>
              <a:defRPr/>
            </a:pPr>
            <a:r>
              <a:rPr lang="en-US" sz="1800" dirty="0"/>
              <a:t>Procurement of reserve/capacity</a:t>
            </a:r>
          </a:p>
          <a:p>
            <a:pPr indent="-342900">
              <a:spcBef>
                <a:spcPts val="0"/>
              </a:spcBef>
              <a:defRPr/>
            </a:pPr>
            <a:r>
              <a:rPr lang="en-US" sz="1800" dirty="0"/>
              <a:t>Activation</a:t>
            </a:r>
          </a:p>
          <a:p>
            <a:pPr marL="117475" indent="0">
              <a:buNone/>
            </a:pPr>
            <a:endParaRPr lang="fr-FR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57199" y="1143000"/>
            <a:ext cx="8229600" cy="1061447"/>
          </a:xfrm>
          <a:prstGeom prst="roundRect">
            <a:avLst>
              <a:gd name="adj" fmla="val 4639"/>
            </a:avLst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225425" algn="l" defTabSz="914400" rtl="0" eaLnBrk="1" latinLnBrk="0" hangingPunct="1">
              <a:spcBef>
                <a:spcPct val="20000"/>
              </a:spcBef>
              <a:buClr>
                <a:srgbClr val="2693CD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693CD"/>
              </a:buClr>
              <a:buFont typeface="Calibri" panose="020F0502020204030204" pitchFamily="34" charset="0"/>
              <a:buChar char="-"/>
              <a:defRPr lang="en-US" sz="2400" kern="120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AB0E0"/>
              </a:buClr>
              <a:buFont typeface="Calibri" panose="020F0502020204030204" pitchFamily="34" charset="0"/>
              <a:buChar char="-"/>
              <a:defRPr lang="en-US" sz="1800" kern="120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2693CD"/>
                </a:solidFill>
              </a:rPr>
              <a:t>Balancing and frequency regulation</a:t>
            </a:r>
          </a:p>
        </p:txBody>
      </p:sp>
    </p:spTree>
    <p:extLst>
      <p:ext uri="{BB962C8B-B14F-4D97-AF65-F5344CB8AC3E}">
        <p14:creationId xmlns:p14="http://schemas.microsoft.com/office/powerpoint/2010/main" val="17606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Rectangle à coins arrondis 23"/>
          <p:cNvSpPr>
            <a:spLocks noChangeAspect="1"/>
          </p:cNvSpPr>
          <p:nvPr/>
        </p:nvSpPr>
        <p:spPr>
          <a:xfrm>
            <a:off x="5545133" y="4114800"/>
            <a:ext cx="2133600" cy="49788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Aggregation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23/04/20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MAGNITUDE  ●  DHC+ Talk. Energy Integration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B8A6-6C6E-4018-9849-5A14FC142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508DF-43F8-4E23-80A8-4E7DAFA9DFE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A8C5F8BB-9AE2-43BE-971F-09FC37C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First results: </a:t>
            </a:r>
            <a:r>
              <a:rPr lang="fr-FR" sz="3200" dirty="0" err="1"/>
              <a:t>a</a:t>
            </a:r>
            <a:r>
              <a:rPr lang="fr-FR" sz="3200" dirty="0" err="1" smtClean="0"/>
              <a:t>ggregation</a:t>
            </a:r>
            <a:r>
              <a:rPr lang="fr-FR" sz="3200" dirty="0" smtClean="0"/>
              <a:t> </a:t>
            </a:r>
            <a:r>
              <a:rPr lang="fr-FR" sz="3200" dirty="0" err="1" smtClean="0"/>
              <a:t>platform</a:t>
            </a:r>
            <a:r>
              <a:rPr lang="fr-FR" sz="3200" dirty="0" smtClean="0"/>
              <a:t> &amp; EMS</a:t>
            </a:r>
            <a:endParaRPr lang="en-GB" sz="3200" dirty="0"/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120C3AED-C9D1-4C4B-BBF0-3DDBB0124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42"/>
          <a:stretch/>
        </p:blipFill>
        <p:spPr>
          <a:xfrm>
            <a:off x="457200" y="1709125"/>
            <a:ext cx="4079867" cy="43868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73" y="1143000"/>
            <a:ext cx="5168027" cy="2650161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773" y="4343400"/>
            <a:ext cx="4220627" cy="18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4F2AC0-C8CC-4DE3-94B4-10C653DB9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17475" indent="0">
              <a:lnSpc>
                <a:spcPct val="150000"/>
              </a:lnSpc>
              <a:buNone/>
            </a:pPr>
            <a:r>
              <a:rPr lang="en-GB" dirty="0" smtClean="0"/>
              <a:t>About MAGNITUDE</a:t>
            </a:r>
          </a:p>
          <a:p>
            <a:pPr marL="117475" indent="0">
              <a:lnSpc>
                <a:spcPct val="150000"/>
              </a:lnSpc>
              <a:buNone/>
            </a:pPr>
            <a:r>
              <a:rPr lang="en-GB" dirty="0" smtClean="0"/>
              <a:t>Provision of flexibility to electricity system</a:t>
            </a:r>
          </a:p>
          <a:p>
            <a:pPr marL="117475" indent="0">
              <a:lnSpc>
                <a:spcPct val="150000"/>
              </a:lnSpc>
              <a:buNone/>
            </a:pPr>
            <a:r>
              <a:rPr lang="en-GB" dirty="0" smtClean="0"/>
              <a:t>The 7 project case studies</a:t>
            </a:r>
          </a:p>
          <a:p>
            <a:pPr marL="117475" indent="0">
              <a:lnSpc>
                <a:spcPct val="150000"/>
              </a:lnSpc>
              <a:buNone/>
            </a:pPr>
            <a:r>
              <a:rPr lang="en-GB" dirty="0" smtClean="0"/>
              <a:t>Technological opportunities and barriers</a:t>
            </a:r>
          </a:p>
          <a:p>
            <a:pPr marL="117475" indent="0">
              <a:lnSpc>
                <a:spcPct val="150000"/>
              </a:lnSpc>
              <a:buNone/>
            </a:pPr>
            <a:r>
              <a:rPr lang="en-GB" dirty="0"/>
              <a:t>2 examples: ACS and Paris </a:t>
            </a:r>
            <a:r>
              <a:rPr lang="en-GB" dirty="0" err="1"/>
              <a:t>Saclay</a:t>
            </a:r>
            <a:endParaRPr lang="en-GB" dirty="0"/>
          </a:p>
          <a:p>
            <a:pPr marL="117475" indent="0">
              <a:lnSpc>
                <a:spcPct val="150000"/>
              </a:lnSpc>
              <a:buNone/>
            </a:pPr>
            <a:r>
              <a:rPr lang="en-GB" dirty="0" smtClean="0"/>
              <a:t>The market perspective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C5F8BB-9AE2-43BE-971F-09FC37C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today’s talk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MAGNITUDE  ●  </a:t>
            </a:r>
            <a:r>
              <a:rPr lang="en-GB" dirty="0" smtClean="0"/>
              <a:t>DHC+ Talk. Energy Integration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B8A6-6C6E-4018-9849-5A14FC142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3810001"/>
          </a:xfrm>
        </p:spPr>
        <p:txBody>
          <a:bodyPr>
            <a:normAutofit fontScale="92500"/>
          </a:bodyPr>
          <a:lstStyle/>
          <a:p>
            <a:pPr marL="273050" lvl="0" indent="-273050">
              <a:lnSpc>
                <a:spcPct val="110000"/>
              </a:lnSpc>
              <a:buNone/>
            </a:pPr>
            <a:r>
              <a:rPr lang="en-US" sz="1700" b="1" dirty="0">
                <a:solidFill>
                  <a:srgbClr val="2693CD"/>
                </a:solidFill>
              </a:rPr>
              <a:t>Expected evolutions of the electricity </a:t>
            </a:r>
            <a:r>
              <a:rPr lang="en-US" sz="1700" b="1" dirty="0" smtClean="0">
                <a:solidFill>
                  <a:srgbClr val="2693CD"/>
                </a:solidFill>
              </a:rPr>
              <a:t>system</a:t>
            </a:r>
            <a:endParaRPr lang="en-US" sz="1700" b="1" dirty="0">
              <a:solidFill>
                <a:srgbClr val="2693CD"/>
              </a:solidFill>
            </a:endParaRPr>
          </a:p>
          <a:p>
            <a:pPr marL="273050" lvl="0" indent="-273050">
              <a:lnSpc>
                <a:spcPct val="110000"/>
              </a:lnSpc>
              <a:spcBef>
                <a:spcPts val="384"/>
              </a:spcBef>
            </a:pPr>
            <a:r>
              <a:rPr lang="en-US" sz="1700" dirty="0"/>
              <a:t>EU 2020 and 2030 targets for the </a:t>
            </a:r>
            <a:r>
              <a:rPr lang="en-US" sz="1700" b="1" dirty="0"/>
              <a:t>reduction of greenhouse gas emission </a:t>
            </a:r>
          </a:p>
          <a:p>
            <a:pPr marL="273050" lvl="0" indent="-273050">
              <a:lnSpc>
                <a:spcPct val="110000"/>
              </a:lnSpc>
              <a:spcBef>
                <a:spcPts val="384"/>
              </a:spcBef>
            </a:pPr>
            <a:r>
              <a:rPr lang="en-US" sz="1700" dirty="0"/>
              <a:t>Increasing share of variable </a:t>
            </a:r>
            <a:r>
              <a:rPr lang="en-US" sz="1700" b="1" dirty="0"/>
              <a:t>renewable energy sources </a:t>
            </a:r>
          </a:p>
          <a:p>
            <a:pPr marL="273050" lvl="0" indent="-273050">
              <a:lnSpc>
                <a:spcPct val="110000"/>
              </a:lnSpc>
              <a:spcBef>
                <a:spcPts val="384"/>
              </a:spcBef>
            </a:pPr>
            <a:r>
              <a:rPr lang="en-US" sz="1700" dirty="0"/>
              <a:t>Expected increase of </a:t>
            </a:r>
            <a:r>
              <a:rPr lang="en-US" sz="1700" b="1" dirty="0"/>
              <a:t>electricity demand </a:t>
            </a:r>
            <a:r>
              <a:rPr lang="en-US" sz="1700" dirty="0"/>
              <a:t>(new usages </a:t>
            </a:r>
            <a:r>
              <a:rPr lang="en-US" sz="1700" dirty="0" smtClean="0"/>
              <a:t>e.g. </a:t>
            </a:r>
            <a:r>
              <a:rPr lang="en-US" sz="1700" dirty="0"/>
              <a:t>electric vehicles, </a:t>
            </a:r>
            <a:r>
              <a:rPr lang="en-US" sz="1700" dirty="0" smtClean="0"/>
              <a:t>electrification of usages)</a:t>
            </a:r>
            <a:endParaRPr lang="en-US" sz="1700" b="1" dirty="0" smtClean="0">
              <a:solidFill>
                <a:srgbClr val="2693CD"/>
              </a:solidFill>
            </a:endParaRPr>
          </a:p>
          <a:p>
            <a:pPr marL="273050" lvl="0" indent="-273050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è"/>
            </a:pPr>
            <a:r>
              <a:rPr lang="en-US" sz="1700" b="1" dirty="0" smtClean="0"/>
              <a:t>New </a:t>
            </a:r>
            <a:r>
              <a:rPr lang="en-US" sz="1700" b="1" dirty="0"/>
              <a:t>or increased system </a:t>
            </a:r>
            <a:r>
              <a:rPr lang="en-US" sz="1700" b="1" dirty="0" smtClean="0"/>
              <a:t>risks: </a:t>
            </a:r>
            <a:r>
              <a:rPr lang="en-US" sz="1600" dirty="0" smtClean="0"/>
              <a:t>quality </a:t>
            </a:r>
            <a:r>
              <a:rPr lang="en-US" sz="1600" dirty="0"/>
              <a:t>and security of </a:t>
            </a:r>
            <a:r>
              <a:rPr lang="en-US" sz="1600" dirty="0" smtClean="0"/>
              <a:t>supply</a:t>
            </a:r>
            <a:r>
              <a:rPr lang="en-US" sz="1600" dirty="0"/>
              <a:t>, congestion, system stability, curtailments, </a:t>
            </a:r>
            <a:r>
              <a:rPr lang="en-US" sz="1600" dirty="0" smtClean="0"/>
              <a:t>difficulty </a:t>
            </a:r>
            <a:r>
              <a:rPr lang="en-US" sz="1600" dirty="0"/>
              <a:t>to cover </a:t>
            </a:r>
            <a:r>
              <a:rPr lang="en-US" sz="1600" dirty="0" smtClean="0"/>
              <a:t>electricity </a:t>
            </a:r>
            <a:r>
              <a:rPr lang="en-US" sz="1600" dirty="0"/>
              <a:t>demand at some periods of time, etc</a:t>
            </a:r>
            <a:r>
              <a:rPr lang="en-US" sz="1600" dirty="0" smtClean="0"/>
              <a:t>.</a:t>
            </a:r>
            <a:endParaRPr lang="en-US" sz="1700" dirty="0"/>
          </a:p>
          <a:p>
            <a:pPr marL="273050" lvl="0" indent="-273050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è"/>
            </a:pPr>
            <a:r>
              <a:rPr lang="en-US" sz="1700" b="1" dirty="0"/>
              <a:t>Needs for more flexibility, more active involvement</a:t>
            </a:r>
            <a:r>
              <a:rPr lang="en-US" sz="1700" dirty="0"/>
              <a:t> of all the stakeholders and </a:t>
            </a:r>
            <a:r>
              <a:rPr lang="en-US" sz="1700" b="1" dirty="0" smtClean="0"/>
              <a:t>collaboration</a:t>
            </a:r>
            <a:r>
              <a:rPr lang="en-US" sz="1700" dirty="0"/>
              <a:t>… at all levels (from distribution to pan-European)</a:t>
            </a:r>
          </a:p>
          <a:p>
            <a:pPr marL="273050" lvl="0" indent="-273050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è"/>
            </a:pPr>
            <a:r>
              <a:rPr lang="en-US" sz="1700" b="1" dirty="0"/>
              <a:t>Need to harness the service provision capabilities </a:t>
            </a:r>
            <a:r>
              <a:rPr lang="en-US" sz="1700" dirty="0"/>
              <a:t>of both centralized and decentralized resources in a coordinated way (including </a:t>
            </a:r>
            <a:r>
              <a:rPr lang="en-US" sz="1700" dirty="0" smtClean="0"/>
              <a:t>both consumers and producers).</a:t>
            </a:r>
            <a:endParaRPr lang="en-US" sz="1700" b="1" dirty="0">
              <a:solidFill>
                <a:srgbClr val="2693C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329ED-9602-40CD-9FF9-1896A624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MAGNITUDE: context and target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BFF55-D725-4EF2-BB7C-CBD3427FD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33400" y="4953000"/>
            <a:ext cx="8153400" cy="1219199"/>
          </a:xfrm>
          <a:prstGeom prst="roundRect">
            <a:avLst>
              <a:gd name="adj" fmla="val 6927"/>
            </a:avLst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5425" algn="l" defTabSz="914400" rtl="0" eaLnBrk="1" latinLnBrk="0" hangingPunct="1">
              <a:spcBef>
                <a:spcPct val="20000"/>
              </a:spcBef>
              <a:buClr>
                <a:srgbClr val="2693CD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693CD"/>
              </a:buClr>
              <a:buFont typeface="Calibri" panose="020F0502020204030204" pitchFamily="34" charset="0"/>
              <a:buChar char="-"/>
              <a:defRPr lang="en-US" sz="2400" kern="120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AB0E0"/>
              </a:buClr>
              <a:buFont typeface="Calibri" panose="020F0502020204030204" pitchFamily="34" charset="0"/>
              <a:buChar char="-"/>
              <a:defRPr lang="en-US" sz="1800" kern="120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4000"/>
              </a:lnSpc>
              <a:buNone/>
            </a:pPr>
            <a:r>
              <a:rPr lang="en-US" sz="1700" dirty="0" smtClean="0"/>
              <a:t>MAGNITUDE: develop </a:t>
            </a:r>
            <a:r>
              <a:rPr lang="en-US" sz="1700" b="1" dirty="0">
                <a:solidFill>
                  <a:srgbClr val="2693CD"/>
                </a:solidFill>
              </a:rPr>
              <a:t>business and market </a:t>
            </a:r>
            <a:r>
              <a:rPr lang="en-US" sz="1700" b="1" dirty="0" smtClean="0">
                <a:solidFill>
                  <a:srgbClr val="2693CD"/>
                </a:solidFill>
              </a:rPr>
              <a:t>mechanisms, </a:t>
            </a:r>
            <a:r>
              <a:rPr lang="en-US" sz="1700" dirty="0" smtClean="0"/>
              <a:t>and </a:t>
            </a:r>
            <a:r>
              <a:rPr lang="en-US" sz="1700" b="1" dirty="0" smtClean="0">
                <a:solidFill>
                  <a:srgbClr val="2693CD"/>
                </a:solidFill>
              </a:rPr>
              <a:t>coordination </a:t>
            </a:r>
            <a:r>
              <a:rPr lang="en-US" sz="1700" b="1" dirty="0">
                <a:solidFill>
                  <a:srgbClr val="2693CD"/>
                </a:solidFill>
              </a:rPr>
              <a:t>tools </a:t>
            </a:r>
            <a:r>
              <a:rPr lang="en-US" sz="1700" dirty="0"/>
              <a:t>to provide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b="1" dirty="0">
                <a:solidFill>
                  <a:srgbClr val="2693CD"/>
                </a:solidFill>
              </a:rPr>
              <a:t>flexibility to the European electricity system</a:t>
            </a:r>
            <a:r>
              <a:rPr lang="en-US" sz="1700" dirty="0"/>
              <a:t>, by increasing and optimizing </a:t>
            </a:r>
            <a:r>
              <a:rPr lang="en-US" sz="1700" b="1" dirty="0">
                <a:solidFill>
                  <a:srgbClr val="2693CD"/>
                </a:solidFill>
              </a:rPr>
              <a:t>synergies between electricity, gas and heating/cooling systems.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</p:spPr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</p:spPr>
        <p:txBody>
          <a:bodyPr/>
          <a:lstStyle/>
          <a:p>
            <a:r>
              <a:rPr lang="en-GB" dirty="0"/>
              <a:t>MAGNITUDE  ●  </a:t>
            </a:r>
            <a:r>
              <a:rPr lang="en-GB" dirty="0" smtClean="0"/>
              <a:t>DHC+ Talk. Energy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4DA9534-4FF6-48B0-9A13-922705EF7713}"/>
              </a:ext>
            </a:extLst>
          </p:cNvPr>
          <p:cNvSpPr txBox="1">
            <a:spLocks/>
          </p:cNvSpPr>
          <p:nvPr/>
        </p:nvSpPr>
        <p:spPr>
          <a:xfrm>
            <a:off x="381000" y="1066800"/>
            <a:ext cx="8305800" cy="5257800"/>
          </a:xfrm>
          <a:prstGeom prst="roundRect">
            <a:avLst>
              <a:gd name="adj" fmla="val 4639"/>
            </a:avLst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4B819"/>
              </a:buClr>
              <a:buFont typeface="Arial" panose="020B0604020202020204" pitchFamily="34" charset="0"/>
              <a:buChar char="–"/>
              <a:defRPr lang="en-US" sz="2400" kern="1200" dirty="0" smtClean="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AB0E0"/>
              </a:buClr>
              <a:buFont typeface="Arial" panose="020B0604020202020204" pitchFamily="34" charset="0"/>
              <a:buChar char="–"/>
              <a:defRPr lang="en-US" sz="1800" kern="1200" dirty="0" smtClean="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GB" sz="1800" kern="1200" dirty="0">
                <a:solidFill>
                  <a:srgbClr val="77899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1400"/>
              </a:spcBef>
            </a:pPr>
            <a:r>
              <a:rPr sz="1600" b="1" dirty="0">
                <a:solidFill>
                  <a:srgbClr val="2693CD"/>
                </a:solidFill>
              </a:rPr>
              <a:t>Flexibility services </a:t>
            </a:r>
            <a:r>
              <a:rPr sz="1600" dirty="0"/>
              <a:t>to be provided by </a:t>
            </a:r>
            <a:br>
              <a:rPr sz="1600" dirty="0"/>
            </a:br>
            <a:r>
              <a:rPr sz="1600" b="1" dirty="0">
                <a:solidFill>
                  <a:srgbClr val="2693CD"/>
                </a:solidFill>
              </a:rPr>
              <a:t>Multi-Energy Systems </a:t>
            </a:r>
            <a:r>
              <a:rPr sz="1600" dirty="0"/>
              <a:t>(MES) to the </a:t>
            </a:r>
            <a:br>
              <a:rPr sz="1600" dirty="0"/>
            </a:br>
            <a:r>
              <a:rPr sz="1600" dirty="0"/>
              <a:t>electricity system  </a:t>
            </a:r>
          </a:p>
          <a:p>
            <a:pPr marL="180975" indent="-180975">
              <a:spcBef>
                <a:spcPts val="1400"/>
              </a:spcBef>
            </a:pPr>
            <a:r>
              <a:rPr sz="1600" b="1" dirty="0">
                <a:solidFill>
                  <a:srgbClr val="2693CD"/>
                </a:solidFill>
              </a:rPr>
              <a:t>Flexibility provision capabilities </a:t>
            </a:r>
            <a:r>
              <a:rPr sz="1600" dirty="0"/>
              <a:t>of </a:t>
            </a:r>
            <a:br>
              <a:rPr sz="1600" dirty="0"/>
            </a:br>
            <a:r>
              <a:rPr sz="1600" dirty="0"/>
              <a:t>identified </a:t>
            </a:r>
            <a:r>
              <a:rPr sz="1600" b="1" dirty="0">
                <a:solidFill>
                  <a:srgbClr val="2693CD"/>
                </a:solidFill>
              </a:rPr>
              <a:t>cross-sector technologies </a:t>
            </a:r>
            <a:br>
              <a:rPr sz="1600" b="1" dirty="0">
                <a:solidFill>
                  <a:srgbClr val="2693CD"/>
                </a:solidFill>
              </a:rPr>
            </a:br>
            <a:r>
              <a:rPr sz="1600" dirty="0"/>
              <a:t>and </a:t>
            </a:r>
            <a:r>
              <a:rPr sz="1600" b="1" dirty="0">
                <a:solidFill>
                  <a:srgbClr val="2693CD"/>
                </a:solidFill>
              </a:rPr>
              <a:t>MESs</a:t>
            </a:r>
            <a:endParaRPr sz="1600" dirty="0"/>
          </a:p>
          <a:p>
            <a:pPr marL="180975" indent="-180975">
              <a:spcBef>
                <a:spcPts val="1400"/>
              </a:spcBef>
            </a:pPr>
            <a:r>
              <a:rPr sz="1600" b="1" dirty="0">
                <a:solidFill>
                  <a:srgbClr val="2693CD"/>
                </a:solidFill>
              </a:rPr>
              <a:t>Simulated and optimized control </a:t>
            </a:r>
            <a:br>
              <a:rPr sz="1600" b="1" dirty="0">
                <a:solidFill>
                  <a:srgbClr val="2693CD"/>
                </a:solidFill>
              </a:rPr>
            </a:br>
            <a:r>
              <a:rPr sz="1600" b="1" dirty="0">
                <a:solidFill>
                  <a:srgbClr val="2693CD"/>
                </a:solidFill>
              </a:rPr>
              <a:t>strategies </a:t>
            </a:r>
            <a:r>
              <a:rPr sz="1600" dirty="0"/>
              <a:t>of technologies and systems </a:t>
            </a:r>
            <a:br>
              <a:rPr sz="1600" dirty="0"/>
            </a:br>
            <a:r>
              <a:rPr sz="1600" dirty="0"/>
              <a:t>to maximize flexibility provision.</a:t>
            </a:r>
          </a:p>
          <a:p>
            <a:pPr marL="180975" indent="-180975">
              <a:spcBef>
                <a:spcPts val="1400"/>
              </a:spcBef>
            </a:pPr>
            <a:r>
              <a:rPr sz="1600" b="1" dirty="0">
                <a:solidFill>
                  <a:srgbClr val="2693CD"/>
                </a:solidFill>
              </a:rPr>
              <a:t>Benefits of pooling flexibilities </a:t>
            </a:r>
            <a:r>
              <a:rPr sz="1600" dirty="0"/>
              <a:t>of </a:t>
            </a:r>
            <a:br>
              <a:rPr sz="1600" dirty="0"/>
            </a:br>
            <a:r>
              <a:rPr sz="1600" dirty="0"/>
              <a:t>portfolios of MESs through an</a:t>
            </a:r>
            <a:r>
              <a:rPr sz="1600" b="1" dirty="0">
                <a:solidFill>
                  <a:srgbClr val="2693CD"/>
                </a:solidFill>
              </a:rPr>
              <a:t> </a:t>
            </a:r>
            <a:br>
              <a:rPr sz="1600" b="1" dirty="0">
                <a:solidFill>
                  <a:srgbClr val="2693CD"/>
                </a:solidFill>
              </a:rPr>
            </a:br>
            <a:r>
              <a:rPr sz="1600" b="1" dirty="0">
                <a:solidFill>
                  <a:srgbClr val="2693CD"/>
                </a:solidFill>
              </a:rPr>
              <a:t>aggregation platform.</a:t>
            </a:r>
          </a:p>
          <a:p>
            <a:pPr marL="180975" indent="-180975">
              <a:spcBef>
                <a:spcPts val="1400"/>
              </a:spcBef>
            </a:pPr>
            <a:r>
              <a:rPr lang="en-US" sz="1600" b="1" dirty="0">
                <a:solidFill>
                  <a:srgbClr val="2693CD"/>
                </a:solidFill>
              </a:rPr>
              <a:t>Innovative market designs </a:t>
            </a:r>
            <a:r>
              <a:rPr lang="en-US" sz="1600" dirty="0"/>
              <a:t>for synergies maximization, implemented and assessed on a </a:t>
            </a:r>
            <a:r>
              <a:rPr lang="en-US" sz="1600" b="1" dirty="0">
                <a:solidFill>
                  <a:srgbClr val="2693CD"/>
                </a:solidFill>
              </a:rPr>
              <a:t>market simulation platform</a:t>
            </a:r>
            <a:endParaRPr lang="en-US" sz="1600" dirty="0"/>
          </a:p>
          <a:p>
            <a:pPr marL="180975" indent="-180975">
              <a:spcBef>
                <a:spcPts val="1400"/>
              </a:spcBef>
            </a:pPr>
            <a:r>
              <a:rPr sz="1600" b="1" dirty="0">
                <a:solidFill>
                  <a:srgbClr val="2693CD"/>
                </a:solidFill>
              </a:rPr>
              <a:t>Integrated system </a:t>
            </a:r>
            <a:r>
              <a:rPr sz="1600" dirty="0"/>
              <a:t>(MES, aggregation, market) and associated </a:t>
            </a:r>
            <a:r>
              <a:rPr sz="1600" b="1" dirty="0">
                <a:solidFill>
                  <a:srgbClr val="2693CD"/>
                </a:solidFill>
              </a:rPr>
              <a:t>business models</a:t>
            </a:r>
            <a:endParaRPr sz="1600" dirty="0"/>
          </a:p>
          <a:p>
            <a:pPr marL="180975" indent="-180975">
              <a:spcBef>
                <a:spcPts val="1400"/>
              </a:spcBef>
            </a:pPr>
            <a:r>
              <a:rPr sz="1600" b="1" dirty="0">
                <a:solidFill>
                  <a:srgbClr val="2693CD"/>
                </a:solidFill>
              </a:rPr>
              <a:t>Policy strategy and recommendations </a:t>
            </a:r>
            <a:r>
              <a:rPr sz="1600" dirty="0"/>
              <a:t>in a pan-European perspective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C5F8BB-9AE2-43BE-971F-09FC37C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MAGNITUDE: approach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MAGNITUDE  ●  DHC+ Talk. Energy Integration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B8A6-6C6E-4018-9849-5A14FC142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17257"/>
            <a:ext cx="4376286" cy="34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4762"/>
            <a:ext cx="9178047" cy="6848475"/>
            <a:chOff x="0" y="4762"/>
            <a:chExt cx="9178047" cy="68484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762"/>
              <a:ext cx="9144000" cy="68484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792391"/>
              <a:ext cx="457200" cy="2084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4322" y="1182002"/>
              <a:ext cx="3133725" cy="54292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5181600"/>
              <a:ext cx="607574" cy="277040"/>
            </a:xfrm>
            <a:prstGeom prst="rect">
              <a:avLst/>
            </a:prstGeom>
          </p:spPr>
        </p:pic>
      </p:grp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05873252-3D33-4F7A-B485-C6B62F47D9A4}"/>
              </a:ext>
            </a:extLst>
          </p:cNvPr>
          <p:cNvSpPr/>
          <p:nvPr/>
        </p:nvSpPr>
        <p:spPr>
          <a:xfrm>
            <a:off x="393221" y="226432"/>
            <a:ext cx="8305800" cy="8692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329ED-9602-40CD-9FF9-1896A624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Consortium: </a:t>
            </a:r>
            <a:r>
              <a:rPr lang="en-US" sz="3200" dirty="0"/>
              <a:t>16 partners from 9 countries </a:t>
            </a:r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60D12-6FF0-4E06-9E1D-9D05A27B62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23/04/20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36FC5-4612-4ECE-AB9C-7AEB9644C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MAGNITUDE  ●  DHC+ Talk. Energy Integration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BFF55-D725-4EF2-BB7C-CBD3427FD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508DF-43F8-4E23-80A8-4E7DAFA9DFE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02397" y="253072"/>
            <a:ext cx="1039567" cy="793490"/>
            <a:chOff x="102397" y="253072"/>
            <a:chExt cx="1039567" cy="7934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AB98BA-A458-4735-BF77-F8DDDE2BEC56}"/>
                </a:ext>
              </a:extLst>
            </p:cNvPr>
            <p:cNvSpPr/>
            <p:nvPr userDrawn="1"/>
          </p:nvSpPr>
          <p:spPr>
            <a:xfrm>
              <a:off x="102397" y="274637"/>
              <a:ext cx="431003" cy="77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23">
              <a:extLst>
                <a:ext uri="{FF2B5EF4-FFF2-40B4-BE49-F238E27FC236}">
                  <a16:creationId xmlns:a16="http://schemas.microsoft.com/office/drawing/2014/main" id="{9AFA8B1E-A129-412D-A25A-ABB3DC4AFB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 t="4619" r="18574" b="32294"/>
            <a:stretch/>
          </p:blipFill>
          <p:spPr>
            <a:xfrm>
              <a:off x="102397" y="253072"/>
              <a:ext cx="1039567" cy="678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E01A0B-509F-4DAB-89E5-003FFA86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Flexibility provision to the electricity system</a:t>
            </a:r>
            <a:endParaRPr lang="en-GB" sz="3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877D-7923-490B-939A-D30A209D85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23/04/20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3B27F-AC6A-42A7-99FE-B56BB81CB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MAGNITUDE  ●  DHC+ Talk. Energy Integration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A2CD4-C8A3-408D-851E-050DF0B4C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508DF-43F8-4E23-80A8-4E7DAFA9DFE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77899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77899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28104"/>
              </p:ext>
            </p:extLst>
          </p:nvPr>
        </p:nvGraphicFramePr>
        <p:xfrm>
          <a:off x="612843" y="1295400"/>
          <a:ext cx="8077200" cy="4724399"/>
        </p:xfrm>
        <a:graphic>
          <a:graphicData uri="http://schemas.openxmlformats.org/drawingml/2006/table">
            <a:tbl>
              <a:tblPr firstRow="1" bandRow="1"/>
              <a:tblGrid>
                <a:gridCol w="2180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6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800" noProof="0" dirty="0" smtClean="0">
                          <a:latin typeface="+mn-lt"/>
                        </a:rPr>
                        <a:t>Key needs</a:t>
                      </a:r>
                      <a:endParaRPr lang="en-GB" sz="18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800" noProof="0" dirty="0" smtClean="0">
                          <a:latin typeface="+mn-lt"/>
                        </a:rPr>
                        <a:t>Services</a:t>
                      </a:r>
                      <a:r>
                        <a:rPr lang="en-GB" sz="1800" baseline="0" noProof="0" dirty="0" smtClean="0">
                          <a:latin typeface="+mn-lt"/>
                        </a:rPr>
                        <a:t> selected</a:t>
                      </a:r>
                      <a:endParaRPr lang="en-GB" sz="18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System adequacy &amp; incentive signals for investors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noProof="0" dirty="0">
                        <a:solidFill>
                          <a:srgbClr val="2693C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C</a:t>
                      </a:r>
                      <a:r>
                        <a:rPr lang="en-GB" sz="1600" b="1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apacity requirement</a:t>
                      </a:r>
                      <a:r>
                        <a:rPr lang="en-GB" sz="1600" b="1" baseline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 mechanisms (ensure enough capacity to meet the demand, e.g. winter peak)</a:t>
                      </a:r>
                      <a:endParaRPr lang="en-GB" sz="1600" b="1" noProof="0" dirty="0" smtClean="0">
                        <a:solidFill>
                          <a:srgbClr val="2693CD"/>
                        </a:solidFill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Capacity markets (e.g. FR, GB, IT soon)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Strategic reserves (e.g. SE)</a:t>
                      </a:r>
                      <a:endParaRPr lang="en-GB" sz="1600" kern="1200" noProof="0" dirty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Reducing price risks &amp; optimizing energy portfolios</a:t>
                      </a:r>
                      <a:endParaRPr lang="en-GB" sz="1600" b="0" noProof="0" dirty="0">
                        <a:solidFill>
                          <a:srgbClr val="2693C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spcBef>
                          <a:spcPts val="300"/>
                        </a:spcBef>
                        <a:buNone/>
                      </a:pPr>
                      <a:r>
                        <a:rPr lang="en-GB" sz="1600" b="1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Energy trades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Day-ahead energy market (spot market)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Intraday energy market</a:t>
                      </a:r>
                      <a:endParaRPr lang="en-GB" sz="1600" kern="1200" noProof="0" dirty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Balancing and f</a:t>
                      </a:r>
                      <a:r>
                        <a:rPr lang="en-GB" sz="1600" b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requency control</a:t>
                      </a:r>
                    </a:p>
                    <a:p>
                      <a:pPr>
                        <a:spcBef>
                          <a:spcPts val="300"/>
                        </a:spcBef>
                      </a:pPr>
                      <a:endParaRPr lang="en-GB" sz="1600" noProof="0" dirty="0">
                        <a:solidFill>
                          <a:srgbClr val="2693CD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GB" sz="1600" b="1" baseline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Provision of reserves for TSOs</a:t>
                      </a:r>
                      <a:endParaRPr lang="en-GB" sz="1600" b="1" noProof="0" dirty="0" smtClean="0">
                        <a:solidFill>
                          <a:srgbClr val="2693CD"/>
                        </a:solidFill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Frequency Containment Reserve (</a:t>
                      </a:r>
                      <a:r>
                        <a:rPr lang="en-GB" sz="1600" b="1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FCR</a:t>
                      </a: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Automatic Frequency Restoration Reserve (</a:t>
                      </a:r>
                      <a:r>
                        <a:rPr lang="en-GB" sz="1600" b="1" kern="120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aFRR</a:t>
                      </a: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93CD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Balancing, manual Frequency Restoration Reserve (</a:t>
                      </a:r>
                      <a:r>
                        <a:rPr lang="en-GB" sz="1600" b="1" kern="1200" noProof="0" dirty="0" err="1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mFRR</a:t>
                      </a: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) and Replacement Reserve (</a:t>
                      </a:r>
                      <a:r>
                        <a:rPr lang="en-GB" sz="1600" b="1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  <a:r>
                        <a:rPr lang="en-GB" sz="1600" kern="1200" noProof="0" dirty="0" smtClean="0">
                          <a:solidFill>
                            <a:srgbClr val="77899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600" kern="1200" noProof="0" dirty="0">
                        <a:solidFill>
                          <a:srgbClr val="7789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rgbClr val="2693CD"/>
                          </a:solidFill>
                          <a:latin typeface="+mn-lt"/>
                          <a:ea typeface="+mn-ea"/>
                          <a:cs typeface="+mn-cs"/>
                        </a:rPr>
                        <a:t>Congestion management</a:t>
                      </a:r>
                      <a:endParaRPr lang="en-GB" sz="1600" kern="1200" baseline="0" noProof="0" dirty="0">
                        <a:solidFill>
                          <a:srgbClr val="2693C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Re-dispatching mechanisms or active power control</a:t>
                      </a:r>
                      <a:r>
                        <a:rPr lang="en-GB" sz="1600" b="0" baseline="0" noProof="0" dirty="0" smtClean="0">
                          <a:solidFill>
                            <a:srgbClr val="2693CD"/>
                          </a:solidFill>
                          <a:latin typeface="+mn-lt"/>
                        </a:rPr>
                        <a:t> </a:t>
                      </a:r>
                      <a:r>
                        <a:rPr lang="en-GB" sz="1600" b="0" baseline="0" noProof="0" dirty="0" smtClean="0">
                          <a:solidFill>
                            <a:srgbClr val="778993"/>
                          </a:solidFill>
                          <a:latin typeface="+mn-lt"/>
                        </a:rPr>
                        <a:t>at both transmission and distribution levels</a:t>
                      </a:r>
                      <a:endParaRPr lang="en-GB" sz="1600" b="0" noProof="0" dirty="0" smtClean="0">
                        <a:solidFill>
                          <a:srgbClr val="778993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3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C5F8BB-9AE2-43BE-971F-09FC37C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7 project case studies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B8A6-6C6E-4018-9849-5A14FC142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</p:spPr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</p:spPr>
        <p:txBody>
          <a:bodyPr/>
          <a:lstStyle/>
          <a:p>
            <a:r>
              <a:rPr lang="en-GB" dirty="0"/>
              <a:t>MAGNITUDE  ●  </a:t>
            </a:r>
            <a:r>
              <a:rPr lang="en-GB" dirty="0" smtClean="0"/>
              <a:t>DHC+ Talk. Energy Integration</a:t>
            </a:r>
            <a:endParaRPr lang="en-GB" dirty="0"/>
          </a:p>
        </p:txBody>
      </p:sp>
      <p:pic>
        <p:nvPicPr>
          <p:cNvPr id="15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918" y="2155485"/>
            <a:ext cx="4284882" cy="3934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19200"/>
            <a:ext cx="4806643" cy="29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C5F8BB-9AE2-43BE-971F-09FC37C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7 project case studies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B8A6-6C6E-4018-9849-5A14FC142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</p:spPr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</p:spPr>
        <p:txBody>
          <a:bodyPr/>
          <a:lstStyle/>
          <a:p>
            <a:r>
              <a:rPr lang="en-GB" dirty="0"/>
              <a:t>MAGNITUDE  ●  </a:t>
            </a:r>
            <a:r>
              <a:rPr lang="en-GB" dirty="0" smtClean="0"/>
              <a:t>DHC+ Talk. Energy Integration</a:t>
            </a:r>
            <a:endParaRPr lang="en-GB" dirty="0"/>
          </a:p>
        </p:txBody>
      </p:sp>
      <p:pic>
        <p:nvPicPr>
          <p:cNvPr id="15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642"/>
          <a:stretch/>
        </p:blipFill>
        <p:spPr>
          <a:xfrm>
            <a:off x="609600" y="2062857"/>
            <a:ext cx="5129752" cy="3255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613" y="1219200"/>
            <a:ext cx="2773187" cy="49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4F2AC0-C8CC-4DE3-94B4-10C653DB9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 algn="ctr">
              <a:buNone/>
            </a:pPr>
            <a:r>
              <a:rPr lang="en-US" sz="2000" dirty="0"/>
              <a:t>How can sector-coupling technologies </a:t>
            </a:r>
            <a:r>
              <a:rPr lang="en-US" sz="2000" dirty="0" smtClean="0"/>
              <a:t>and MES provide </a:t>
            </a:r>
            <a:r>
              <a:rPr lang="en-US" sz="2000" dirty="0"/>
              <a:t>flexibility to the electricity system?</a:t>
            </a:r>
          </a:p>
          <a:p>
            <a:pPr marL="117475" indent="0">
              <a:buNone/>
            </a:pP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C5F8BB-9AE2-43BE-971F-09FC37C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Technological opportunities and barriers</a:t>
            </a:r>
            <a:endParaRPr lang="en-GB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B8A6-6C6E-4018-9849-5A14FC142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F508DF-43F8-4E23-80A8-4E7DAFA9DFE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6143663" cy="351845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13834" y="2391076"/>
            <a:ext cx="26670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>
              <a:spcBef>
                <a:spcPct val="20000"/>
              </a:spcBef>
              <a:buClr>
                <a:srgbClr val="2693CD"/>
              </a:buClr>
              <a:buSzPct val="100000"/>
            </a:pPr>
            <a:r>
              <a:rPr lang="en-GB" sz="1600" dirty="0">
                <a:solidFill>
                  <a:srgbClr val="778993"/>
                </a:solidFill>
              </a:rPr>
              <a:t>From a technical perspective, </a:t>
            </a:r>
            <a:r>
              <a:rPr lang="en-GB" sz="1600" dirty="0" smtClean="0">
                <a:solidFill>
                  <a:srgbClr val="778993"/>
                </a:solidFill>
              </a:rPr>
              <a:t>3 </a:t>
            </a:r>
            <a:r>
              <a:rPr lang="en-GB" sz="1600" dirty="0">
                <a:solidFill>
                  <a:srgbClr val="778993"/>
                </a:solidFill>
              </a:rPr>
              <a:t>ways of </a:t>
            </a:r>
            <a:r>
              <a:rPr lang="en-GB" sz="1600" dirty="0" smtClean="0">
                <a:solidFill>
                  <a:srgbClr val="778993"/>
                </a:solidFill>
              </a:rPr>
              <a:t>action:</a:t>
            </a:r>
            <a:endParaRPr lang="en-US" sz="1600" dirty="0">
              <a:solidFill>
                <a:srgbClr val="778993"/>
              </a:solidFill>
            </a:endParaRPr>
          </a:p>
          <a:p>
            <a:pPr marL="460375" lvl="1" indent="-342900">
              <a:spcBef>
                <a:spcPct val="20000"/>
              </a:spcBef>
              <a:buClr>
                <a:srgbClr val="2693CD"/>
              </a:buClr>
              <a:buSzPct val="100000"/>
              <a:buFont typeface="+mj-lt"/>
              <a:buAutoNum type="arabicPeriod"/>
            </a:pPr>
            <a:r>
              <a:rPr lang="en-GB" sz="1600" dirty="0">
                <a:solidFill>
                  <a:srgbClr val="778993"/>
                </a:solidFill>
              </a:rPr>
              <a:t>replacing a technology or adding a new one </a:t>
            </a:r>
            <a:r>
              <a:rPr lang="en-GB" sz="1600" dirty="0" smtClean="0">
                <a:solidFill>
                  <a:srgbClr val="778993"/>
                </a:solidFill>
                <a:sym typeface="Wingdings" panose="05000000000000000000" pitchFamily="2" charset="2"/>
              </a:rPr>
              <a:t> (which o</a:t>
            </a:r>
            <a:r>
              <a:rPr lang="en-GB" sz="1600" dirty="0" smtClean="0">
                <a:solidFill>
                  <a:srgbClr val="778993"/>
                </a:solidFill>
              </a:rPr>
              <a:t>ften derives in an adaptation </a:t>
            </a:r>
            <a:r>
              <a:rPr lang="en-GB" sz="1600" dirty="0">
                <a:solidFill>
                  <a:srgbClr val="778993"/>
                </a:solidFill>
              </a:rPr>
              <a:t>of the control </a:t>
            </a:r>
            <a:r>
              <a:rPr lang="en-GB" sz="1600" dirty="0" smtClean="0">
                <a:solidFill>
                  <a:srgbClr val="778993"/>
                </a:solidFill>
              </a:rPr>
              <a:t>strategy)</a:t>
            </a:r>
            <a:endParaRPr lang="en-US" sz="1600" dirty="0">
              <a:solidFill>
                <a:srgbClr val="778993"/>
              </a:solidFill>
            </a:endParaRPr>
          </a:p>
          <a:p>
            <a:pPr marL="460375" lvl="1" indent="-342900">
              <a:spcBef>
                <a:spcPct val="20000"/>
              </a:spcBef>
              <a:buClr>
                <a:srgbClr val="2693CD"/>
              </a:buClr>
              <a:buSzPct val="100000"/>
              <a:buFont typeface="+mj-lt"/>
              <a:buAutoNum type="arabicPeriod"/>
            </a:pPr>
            <a:r>
              <a:rPr lang="en-GB" sz="1600" dirty="0">
                <a:solidFill>
                  <a:srgbClr val="778993"/>
                </a:solidFill>
              </a:rPr>
              <a:t>changing the control strategy of one or several energy assets</a:t>
            </a:r>
            <a:endParaRPr lang="en-US" sz="1600" dirty="0">
              <a:solidFill>
                <a:srgbClr val="778993"/>
              </a:solidFill>
            </a:endParaRPr>
          </a:p>
          <a:p>
            <a:pPr marL="460375" lvl="1" indent="-342900">
              <a:spcBef>
                <a:spcPct val="20000"/>
              </a:spcBef>
              <a:buClr>
                <a:srgbClr val="2693CD"/>
              </a:buClr>
              <a:buSzPct val="100000"/>
              <a:buFont typeface="+mj-lt"/>
              <a:buAutoNum type="arabicPeriod"/>
            </a:pPr>
            <a:r>
              <a:rPr lang="en-GB" sz="1600" dirty="0">
                <a:solidFill>
                  <a:srgbClr val="778993"/>
                </a:solidFill>
              </a:rPr>
              <a:t>combining the two previous options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E546D3F-B9A8-4906-8A39-55A287E67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83" y="6335040"/>
            <a:ext cx="1143000" cy="365125"/>
          </a:xfrm>
        </p:spPr>
        <p:txBody>
          <a:bodyPr/>
          <a:lstStyle/>
          <a:p>
            <a:r>
              <a:rPr lang="fr-FR" smtClean="0"/>
              <a:t>23/04/20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18C208-7D9F-4FF5-825C-1186BD0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850" y="6324600"/>
            <a:ext cx="3924300" cy="365125"/>
          </a:xfrm>
        </p:spPr>
        <p:txBody>
          <a:bodyPr/>
          <a:lstStyle/>
          <a:p>
            <a:r>
              <a:rPr lang="en-GB" dirty="0"/>
              <a:t>MAGNITUDE  ●  </a:t>
            </a:r>
            <a:r>
              <a:rPr lang="en-GB" dirty="0" smtClean="0"/>
              <a:t>DHC+ Talk. Energy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6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CFC8D13605449956F5207A56B3848" ma:contentTypeVersion="0" ma:contentTypeDescription="Create a new document." ma:contentTypeScope="" ma:versionID="c2d060743bcb647f07286afebffb21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EA7405-CED8-46CA-BCDC-0197A271B39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5938CB-AC4D-465F-8B1B-649FD59AD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7A9AD8-1722-472E-9CEE-2AADA1E6C3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1602</Words>
  <Application>Microsoft Office PowerPoint</Application>
  <PresentationFormat>Affichage à l'écran (4:3)</PresentationFormat>
  <Paragraphs>257</Paragraphs>
  <Slides>19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19</vt:i4>
      </vt:variant>
    </vt:vector>
  </HeadingPairs>
  <TitlesOfParts>
    <vt:vector size="32" baseType="lpstr">
      <vt:lpstr>MS UI Gothic</vt:lpstr>
      <vt:lpstr>Arial</vt:lpstr>
      <vt:lpstr>Bahnschrift</vt:lpstr>
      <vt:lpstr>Calibri</vt:lpstr>
      <vt:lpstr>Century Gothic</vt:lpstr>
      <vt:lpstr>Times New Roman</vt:lpstr>
      <vt:lpstr>Wingdings</vt:lpstr>
      <vt:lpstr>Office Theme</vt:lpstr>
      <vt:lpstr>1_Office Theme</vt:lpstr>
      <vt:lpstr>6_Office Theme</vt:lpstr>
      <vt:lpstr>20_Office Theme</vt:lpstr>
      <vt:lpstr>21_Office Theme</vt:lpstr>
      <vt:lpstr>2_Office Theme</vt:lpstr>
      <vt:lpstr>Bringing flexibility provided by multi-energy  carrier integration to a new MAGNITUDE </vt:lpstr>
      <vt:lpstr>In today’s talk</vt:lpstr>
      <vt:lpstr>MAGNITUDE: context and target</vt:lpstr>
      <vt:lpstr>MAGNITUDE: approach</vt:lpstr>
      <vt:lpstr>Consortium: 16 partners from 9 countries </vt:lpstr>
      <vt:lpstr>Flexibility provision to the electricity system</vt:lpstr>
      <vt:lpstr>The 7 project case studies</vt:lpstr>
      <vt:lpstr>The 7 project case studies</vt:lpstr>
      <vt:lpstr>Technological opportunities and barriers</vt:lpstr>
      <vt:lpstr>Technological opportunities and barriers</vt:lpstr>
      <vt:lpstr>2 examples: ACS (Milan)</vt:lpstr>
      <vt:lpstr>2 examples: Paris Saclay </vt:lpstr>
      <vt:lpstr>Market perspective</vt:lpstr>
      <vt:lpstr>Potential market and regulatory  barriers </vt:lpstr>
      <vt:lpstr>Future results</vt:lpstr>
      <vt:lpstr>Thank you for your attention</vt:lpstr>
      <vt:lpstr>Présentation PowerPoint</vt:lpstr>
      <vt:lpstr>Flexibility provision to the electricity system</vt:lpstr>
      <vt:lpstr>First results: aggregation platform &amp; EMS</vt:lpstr>
    </vt:vector>
  </TitlesOfParts>
  <Company>ARTTIC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Vinklatova</dc:creator>
  <cp:lastModifiedBy>Regine BELHOMME</cp:lastModifiedBy>
  <cp:revision>194</cp:revision>
  <dcterms:created xsi:type="dcterms:W3CDTF">2017-10-25T09:19:18Z</dcterms:created>
  <dcterms:modified xsi:type="dcterms:W3CDTF">2020-04-23T10:08:38Z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0x0101000FECFC8D13605449956F5207A56B3848</vt:lpwstr>
  </property>
</Properties>
</file>